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sldIdLst>
    <p:sldId id="256" r:id="rId2"/>
    <p:sldId id="264" r:id="rId3"/>
    <p:sldId id="265" r:id="rId4"/>
    <p:sldId id="266" r:id="rId5"/>
    <p:sldId id="267" r:id="rId6"/>
    <p:sldId id="268" r:id="rId7"/>
    <p:sldId id="257" r:id="rId8"/>
    <p:sldId id="258" r:id="rId9"/>
    <p:sldId id="259" r:id="rId10"/>
    <p:sldId id="260" r:id="rId11"/>
    <p:sldId id="261" r:id="rId12"/>
    <p:sldId id="262" r:id="rId13"/>
    <p:sldId id="263" r:id="rId14"/>
    <p:sldId id="269"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5" autoAdjust="0"/>
    <p:restoredTop sz="94660"/>
  </p:normalViewPr>
  <p:slideViewPr>
    <p:cSldViewPr snapToGrid="0">
      <p:cViewPr varScale="1">
        <p:scale>
          <a:sx n="80" d="100"/>
          <a:sy n="80" d="100"/>
        </p:scale>
        <p:origin x="18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ru-RU" smtClean="0"/>
              <a:t>Образец заголовка</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6D46EBF3-C13B-4085-8381-4D9869CDD068}" type="datetimeFigureOut">
              <a:rPr lang="ru-RU" smtClean="0"/>
              <a:t>31.03.2020</a:t>
            </a:fld>
            <a:endParaRPr lang="ru-RU"/>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ru-RU"/>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1C4C4816-3CEE-44F1-B951-B0890C84BB17}" type="slidenum">
              <a:rPr lang="ru-RU" smtClean="0"/>
              <a:t>‹#›</a:t>
            </a:fld>
            <a:endParaRPr lang="ru-RU"/>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386186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D46EBF3-C13B-4085-8381-4D9869CDD068}" type="datetimeFigureOut">
              <a:rPr lang="ru-RU" smtClean="0"/>
              <a:t>31.03.2020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4C4816-3CEE-44F1-B951-B0890C84BB17}" type="slidenum">
              <a:rPr lang="ru-RU" smtClean="0"/>
              <a:t>‹#›</a:t>
            </a:fld>
            <a:endParaRPr lang="ru-RU"/>
          </a:p>
        </p:txBody>
      </p:sp>
    </p:spTree>
    <p:extLst>
      <p:ext uri="{BB962C8B-B14F-4D97-AF65-F5344CB8AC3E}">
        <p14:creationId xmlns:p14="http://schemas.microsoft.com/office/powerpoint/2010/main" val="1011130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ru-RU" smtClean="0"/>
              <a:t>Образец заголовка</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D46EBF3-C13B-4085-8381-4D9869CDD068}" type="datetimeFigureOut">
              <a:rPr lang="ru-RU" smtClean="0"/>
              <a:t>31.03.2020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4C4816-3CEE-44F1-B951-B0890C84BB17}" type="slidenum">
              <a:rPr lang="ru-RU" smtClean="0"/>
              <a:t>‹#›</a:t>
            </a:fld>
            <a:endParaRPr lang="ru-RU"/>
          </a:p>
        </p:txBody>
      </p:sp>
    </p:spTree>
    <p:extLst>
      <p:ext uri="{BB962C8B-B14F-4D97-AF65-F5344CB8AC3E}">
        <p14:creationId xmlns:p14="http://schemas.microsoft.com/office/powerpoint/2010/main" val="2453095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D46EBF3-C13B-4085-8381-4D9869CDD068}" type="datetimeFigureOut">
              <a:rPr lang="ru-RU" smtClean="0"/>
              <a:t>31.03.2020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C4C4816-3CEE-44F1-B951-B0890C84BB17}" type="slidenum">
              <a:rPr lang="ru-RU" smtClean="0"/>
              <a:t>‹#›</a:t>
            </a:fld>
            <a:endParaRPr lang="ru-RU"/>
          </a:p>
        </p:txBody>
      </p:sp>
    </p:spTree>
    <p:extLst>
      <p:ext uri="{BB962C8B-B14F-4D97-AF65-F5344CB8AC3E}">
        <p14:creationId xmlns:p14="http://schemas.microsoft.com/office/powerpoint/2010/main" val="564709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Content Placeholder 3"/>
          <p:cNvSpPr>
            <a:spLocks noGrp="1"/>
          </p:cNvSpPr>
          <p:nvPr>
            <p:ph sz="quarter" idx="13"/>
          </p:nvPr>
        </p:nvSpPr>
        <p:spPr>
          <a:xfrm>
            <a:off x="685802" y="2861733"/>
            <a:ext cx="5088712" cy="2512852"/>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3" name="Content Placeholder 5"/>
          <p:cNvSpPr>
            <a:spLocks noGrp="1"/>
          </p:cNvSpPr>
          <p:nvPr>
            <p:ph sz="quarter" idx="14"/>
          </p:nvPr>
        </p:nvSpPr>
        <p:spPr>
          <a:xfrm>
            <a:off x="5993969" y="2861733"/>
            <a:ext cx="5088713" cy="2512852"/>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D46EBF3-C13B-4085-8381-4D9869CDD068}" type="datetimeFigureOut">
              <a:rPr lang="ru-RU" smtClean="0"/>
              <a:t>31.03.2020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C4C4816-3CEE-44F1-B951-B0890C84BB17}" type="slidenum">
              <a:rPr lang="ru-RU" smtClean="0"/>
              <a:t>‹#›</a:t>
            </a:fld>
            <a:endParaRPr lang="ru-RU"/>
          </a:p>
        </p:txBody>
      </p:sp>
    </p:spTree>
    <p:extLst>
      <p:ext uri="{BB962C8B-B14F-4D97-AF65-F5344CB8AC3E}">
        <p14:creationId xmlns:p14="http://schemas.microsoft.com/office/powerpoint/2010/main" val="1916731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D46EBF3-C13B-4085-8381-4D9869CDD068}" type="datetimeFigureOut">
              <a:rPr lang="ru-RU" smtClean="0"/>
              <a:t>31.03.2020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C4C4816-3CEE-44F1-B951-B0890C84BB17}" type="slidenum">
              <a:rPr lang="ru-RU" smtClean="0"/>
              <a:t>‹#›</a:t>
            </a:fld>
            <a:endParaRPr lang="ru-RU"/>
          </a:p>
        </p:txBody>
      </p:sp>
    </p:spTree>
    <p:extLst>
      <p:ext uri="{BB962C8B-B14F-4D97-AF65-F5344CB8AC3E}">
        <p14:creationId xmlns:p14="http://schemas.microsoft.com/office/powerpoint/2010/main" val="1262162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46EBF3-C13B-4085-8381-4D9869CDD068}" type="datetimeFigureOut">
              <a:rPr lang="ru-RU" smtClean="0"/>
              <a:t>31.03.2020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C4C4816-3CEE-44F1-B951-B0890C84BB17}" type="slidenum">
              <a:rPr lang="ru-RU" smtClean="0"/>
              <a:t>‹#›</a:t>
            </a:fld>
            <a:endParaRPr lang="ru-RU"/>
          </a:p>
        </p:txBody>
      </p:sp>
    </p:spTree>
    <p:extLst>
      <p:ext uri="{BB962C8B-B14F-4D97-AF65-F5344CB8AC3E}">
        <p14:creationId xmlns:p14="http://schemas.microsoft.com/office/powerpoint/2010/main" val="1650530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ru-RU" smtClean="0"/>
              <a:t>Образец заголовка</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6D46EBF3-C13B-4085-8381-4D9869CDD068}" type="datetimeFigureOut">
              <a:rPr lang="ru-RU" smtClean="0"/>
              <a:t>31.03.2020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C4C4816-3CEE-44F1-B951-B0890C84BB17}" type="slidenum">
              <a:rPr lang="ru-RU" smtClean="0"/>
              <a:t>‹#›</a:t>
            </a:fld>
            <a:endParaRPr lang="ru-RU"/>
          </a:p>
        </p:txBody>
      </p:sp>
    </p:spTree>
    <p:extLst>
      <p:ext uri="{BB962C8B-B14F-4D97-AF65-F5344CB8AC3E}">
        <p14:creationId xmlns:p14="http://schemas.microsoft.com/office/powerpoint/2010/main" val="2267202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6D46EBF3-C13B-4085-8381-4D9869CDD068}" type="datetimeFigureOut">
              <a:rPr lang="ru-RU" smtClean="0"/>
              <a:t>31.03.2020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C4C4816-3CEE-44F1-B951-B0890C84BB17}" type="slidenum">
              <a:rPr lang="ru-RU" smtClean="0"/>
              <a:t>‹#›</a:t>
            </a:fld>
            <a:endParaRPr lang="ru-RU"/>
          </a:p>
        </p:txBody>
      </p:sp>
    </p:spTree>
    <p:extLst>
      <p:ext uri="{BB962C8B-B14F-4D97-AF65-F5344CB8AC3E}">
        <p14:creationId xmlns:p14="http://schemas.microsoft.com/office/powerpoint/2010/main" val="2648173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6D46EBF3-C13B-4085-8381-4D9869CDD068}" type="datetimeFigureOut">
              <a:rPr lang="ru-RU" smtClean="0"/>
              <a:t>31.03.2020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C4C4816-3CEE-44F1-B951-B0890C84BB17}" type="slidenum">
              <a:rPr lang="ru-RU" smtClean="0"/>
              <a:t>‹#›</a:t>
            </a:fld>
            <a:endParaRPr lang="ru-RU"/>
          </a:p>
        </p:txBody>
      </p:sp>
    </p:spTree>
    <p:extLst>
      <p:ext uri="{BB962C8B-B14F-4D97-AF65-F5344CB8AC3E}">
        <p14:creationId xmlns:p14="http://schemas.microsoft.com/office/powerpoint/2010/main" val="3602667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6D46EBF3-C13B-4085-8381-4D9869CDD068}" type="datetimeFigureOut">
              <a:rPr lang="ru-RU" smtClean="0"/>
              <a:t>31.03.2020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C4C4816-3CEE-44F1-B951-B0890C84BB17}" type="slidenum">
              <a:rPr lang="ru-RU" smtClean="0"/>
              <a:t>‹#›</a:t>
            </a:fld>
            <a:endParaRPr lang="ru-RU"/>
          </a:p>
        </p:txBody>
      </p:sp>
    </p:spTree>
    <p:extLst>
      <p:ext uri="{BB962C8B-B14F-4D97-AF65-F5344CB8AC3E}">
        <p14:creationId xmlns:p14="http://schemas.microsoft.com/office/powerpoint/2010/main" val="2715836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6D46EBF3-C13B-4085-8381-4D9869CDD068}" type="datetimeFigureOut">
              <a:rPr lang="ru-RU" smtClean="0"/>
              <a:t>31.03.2020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C4C4816-3CEE-44F1-B951-B0890C84BB17}" type="slidenum">
              <a:rPr lang="ru-RU" smtClean="0"/>
              <a:t>‹#›</a:t>
            </a:fld>
            <a:endParaRPr lang="ru-RU"/>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154059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6D46EBF3-C13B-4085-8381-4D9869CDD068}" type="datetimeFigureOut">
              <a:rPr lang="ru-RU" smtClean="0"/>
              <a:t>31.03.2020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C4C4816-3CEE-44F1-B951-B0890C84BB17}" type="slidenum">
              <a:rPr lang="ru-RU" smtClean="0"/>
              <a:t>‹#›</a:t>
            </a:fld>
            <a:endParaRPr lang="ru-RU"/>
          </a:p>
        </p:txBody>
      </p:sp>
    </p:spTree>
    <p:extLst>
      <p:ext uri="{BB962C8B-B14F-4D97-AF65-F5344CB8AC3E}">
        <p14:creationId xmlns:p14="http://schemas.microsoft.com/office/powerpoint/2010/main" val="10767597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ru-RU" smtClean="0"/>
              <a:t>Образец заголовка</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6D46EBF3-C13B-4085-8381-4D9869CDD068}" type="datetimeFigureOut">
              <a:rPr lang="ru-RU" smtClean="0"/>
              <a:t>31.03.2020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C4C4816-3CEE-44F1-B951-B0890C84BB17}" type="slidenum">
              <a:rPr lang="ru-RU" smtClean="0"/>
              <a:t>‹#›</a:t>
            </a:fld>
            <a:endParaRPr lang="ru-RU"/>
          </a:p>
        </p:txBody>
      </p:sp>
    </p:spTree>
    <p:extLst>
      <p:ext uri="{BB962C8B-B14F-4D97-AF65-F5344CB8AC3E}">
        <p14:creationId xmlns:p14="http://schemas.microsoft.com/office/powerpoint/2010/main" val="42631551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ru-RU" smtClean="0"/>
              <a:t>Образец заголовка</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6D46EBF3-C13B-4085-8381-4D9869CDD068}" type="datetimeFigureOut">
              <a:rPr lang="ru-RU" smtClean="0"/>
              <a:t>31.03.2020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C4C4816-3CEE-44F1-B951-B0890C84BB17}" type="slidenum">
              <a:rPr lang="ru-RU" smtClean="0"/>
              <a:t>‹#›</a:t>
            </a:fld>
            <a:endParaRPr lang="ru-RU"/>
          </a:p>
        </p:txBody>
      </p:sp>
    </p:spTree>
    <p:extLst>
      <p:ext uri="{BB962C8B-B14F-4D97-AF65-F5344CB8AC3E}">
        <p14:creationId xmlns:p14="http://schemas.microsoft.com/office/powerpoint/2010/main" val="2414320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ru-RU" smtClean="0"/>
              <a:t>Образец заголовка</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D46EBF3-C13B-4085-8381-4D9869CDD068}" type="datetimeFigureOut">
              <a:rPr lang="ru-RU" smtClean="0"/>
              <a:t>31.03.2020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4C4816-3CEE-44F1-B951-B0890C84BB17}" type="slidenum">
              <a:rPr lang="ru-RU" smtClean="0"/>
              <a:t>‹#›</a:t>
            </a:fld>
            <a:endParaRPr lang="ru-RU"/>
          </a:p>
        </p:txBody>
      </p:sp>
    </p:spTree>
    <p:extLst>
      <p:ext uri="{BB962C8B-B14F-4D97-AF65-F5344CB8AC3E}">
        <p14:creationId xmlns:p14="http://schemas.microsoft.com/office/powerpoint/2010/main" val="31616703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ru-RU" smtClean="0"/>
              <a:t>Образец заголовка</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D46EBF3-C13B-4085-8381-4D9869CDD068}" type="datetimeFigureOut">
              <a:rPr lang="ru-RU" smtClean="0"/>
              <a:t>31.03.2020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4C4816-3CEE-44F1-B951-B0890C84BB17}" type="slidenum">
              <a:rPr lang="ru-RU" smtClean="0"/>
              <a:t>‹#›</a:t>
            </a:fld>
            <a:endParaRPr lang="ru-RU"/>
          </a:p>
        </p:txBody>
      </p:sp>
    </p:spTree>
    <p:extLst>
      <p:ext uri="{BB962C8B-B14F-4D97-AF65-F5344CB8AC3E}">
        <p14:creationId xmlns:p14="http://schemas.microsoft.com/office/powerpoint/2010/main" val="33599310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09600" y="1600201"/>
            <a:ext cx="53848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600201"/>
            <a:ext cx="53848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fld id="{1CF967C3-102E-4875-A64D-2F27E9ECE2AE}" type="slidenum">
              <a:rPr lang="ru-RU" altLang="ru-RU"/>
              <a:pPr/>
              <a:t>‹#›</a:t>
            </a:fld>
            <a:endParaRPr lang="ru-RU" altLang="ru-RU"/>
          </a:p>
        </p:txBody>
      </p:sp>
    </p:spTree>
    <p:extLst>
      <p:ext uri="{BB962C8B-B14F-4D97-AF65-F5344CB8AC3E}">
        <p14:creationId xmlns:p14="http://schemas.microsoft.com/office/powerpoint/2010/main" val="5383049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609600" y="1600201"/>
            <a:ext cx="10972800" cy="4525963"/>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fld id="{F29EEE2B-70F4-47D4-B511-229981B9A578}" type="slidenum">
              <a:rPr lang="ru-RU" altLang="ru-RU"/>
              <a:pPr/>
              <a:t>‹#›</a:t>
            </a:fld>
            <a:endParaRPr lang="ru-RU" altLang="ru-RU"/>
          </a:p>
        </p:txBody>
      </p:sp>
    </p:spTree>
    <p:extLst>
      <p:ext uri="{BB962C8B-B14F-4D97-AF65-F5344CB8AC3E}">
        <p14:creationId xmlns:p14="http://schemas.microsoft.com/office/powerpoint/2010/main" val="1834098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6D46EBF3-C13B-4085-8381-4D9869CDD068}" type="datetimeFigureOut">
              <a:rPr lang="ru-RU" smtClean="0"/>
              <a:t>31.03.2020</a:t>
            </a:fld>
            <a:endParaRPr lang="ru-RU"/>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ru-RU"/>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1C4C4816-3CEE-44F1-B951-B0890C84BB17}" type="slidenum">
              <a:rPr lang="ru-RU" smtClean="0"/>
              <a:t>‹#›</a:t>
            </a:fld>
            <a:endParaRPr lang="ru-RU"/>
          </a:p>
        </p:txBody>
      </p:sp>
    </p:spTree>
    <p:extLst>
      <p:ext uri="{BB962C8B-B14F-4D97-AF65-F5344CB8AC3E}">
        <p14:creationId xmlns:p14="http://schemas.microsoft.com/office/powerpoint/2010/main" val="210059772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73768" y="445168"/>
            <a:ext cx="9994232" cy="1082844"/>
          </a:xfrm>
        </p:spPr>
        <p:txBody>
          <a:bodyPr>
            <a:normAutofit/>
          </a:bodyPr>
          <a:lstStyle/>
          <a:p>
            <a:pPr algn="l"/>
            <a:r>
              <a:rPr lang="kk-KZ" sz="2800" b="1" i="1" u="sng" dirty="0" smtClean="0">
                <a:solidFill>
                  <a:schemeClr val="tx1"/>
                </a:solidFill>
                <a:latin typeface="Times New Roman" panose="02020603050405020304" pitchFamily="18" charset="0"/>
                <a:cs typeface="Times New Roman" panose="02020603050405020304" pitchFamily="18" charset="0"/>
              </a:rPr>
              <a:t>Дәріс тақырыбы</a:t>
            </a:r>
            <a:r>
              <a:rPr lang="kk-KZ" sz="2800" b="1" i="1" u="sng" dirty="0" smtClean="0">
                <a:latin typeface="Times New Roman" panose="02020603050405020304" pitchFamily="18" charset="0"/>
                <a:cs typeface="Times New Roman" panose="02020603050405020304" pitchFamily="18" charset="0"/>
              </a:rPr>
              <a:t>:</a:t>
            </a:r>
            <a:endParaRPr lang="ru-RU" sz="2800" b="1" i="1" u="sng"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524000" y="1696453"/>
            <a:ext cx="9144000" cy="3561347"/>
          </a:xfrm>
        </p:spPr>
        <p:txBody>
          <a:bodyPr>
            <a:normAutofit/>
          </a:bodyPr>
          <a:lstStyle/>
          <a:p>
            <a:pPr algn="ctr"/>
            <a:r>
              <a:rPr lang="kk-KZ" sz="2800" b="1" i="1" u="sng"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kk-KZ" sz="2800" b="1" i="1" u="sng"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Өндіріс жоспары. Өндіріс қуаттылығы, факторлары. </a:t>
            </a:r>
            <a:r>
              <a:rPr lang="kk-KZ" sz="2800" b="1" i="1" u="sng"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Қаржылық жоспарлау»</a:t>
            </a:r>
          </a:p>
          <a:p>
            <a:pPr algn="ctr"/>
            <a:endParaRPr lang="kk-KZ" b="1" i="1" u="sng"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kk-KZ" b="1" i="1" u="sng"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Дәріскер: Сагидолдина А.Ж.</a:t>
            </a:r>
            <a:endParaRPr lang="ru-RU" sz="2800" b="1" i="1" u="sng"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0321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2800" b="1" i="1" u="sng" dirty="0" smtClean="0">
                <a:solidFill>
                  <a:srgbClr val="FF0000"/>
                </a:solidFill>
                <a:latin typeface="Times New Roman" panose="02020603050405020304" pitchFamily="18" charset="0"/>
                <a:cs typeface="Times New Roman" panose="02020603050405020304" pitchFamily="18" charset="0"/>
              </a:rPr>
              <a:t>Қарастырылатын сұрақтар:</a:t>
            </a:r>
            <a:endParaRPr lang="ru-RU" sz="2800" b="1" i="1" u="sng"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sz="quarter" idx="13"/>
          </p:nvPr>
        </p:nvSpPr>
        <p:spPr>
          <a:xfrm>
            <a:off x="685801" y="1491917"/>
            <a:ext cx="10394707" cy="3918764"/>
          </a:xfrm>
        </p:spPr>
        <p:txBody>
          <a:bodyPr>
            <a:normAutofit/>
          </a:bodyPr>
          <a:lstStyle/>
          <a:p>
            <a:pPr marL="514350" indent="-514350">
              <a:buFont typeface="Arial" panose="020B0604020202020204" pitchFamily="34" charset="0"/>
              <a:buAutoNum type="arabicPeriod" startAt="2"/>
            </a:pPr>
            <a:r>
              <a:rPr lang="kk-KZ" sz="2800" b="1" i="1" dirty="0" smtClean="0">
                <a:latin typeface="Times New Roman" panose="02020603050405020304" pitchFamily="18" charset="0"/>
                <a:cs typeface="Times New Roman" panose="02020603050405020304" pitchFamily="18" charset="0"/>
              </a:rPr>
              <a:t>Өндіріс </a:t>
            </a:r>
            <a:r>
              <a:rPr lang="kk-KZ" sz="2800" b="1" i="1" dirty="0">
                <a:latin typeface="Times New Roman" panose="02020603050405020304" pitchFamily="18" charset="0"/>
                <a:cs typeface="Times New Roman" panose="02020603050405020304" pitchFamily="18" charset="0"/>
              </a:rPr>
              <a:t>жоспары</a:t>
            </a:r>
          </a:p>
          <a:p>
            <a:pPr marL="514350" indent="-514350">
              <a:buAutoNum type="arabicPeriod" startAt="2"/>
            </a:pPr>
            <a:r>
              <a:rPr lang="kk-KZ" sz="2800" b="1" i="1" dirty="0" smtClean="0">
                <a:latin typeface="Times New Roman" panose="02020603050405020304" pitchFamily="18" charset="0"/>
                <a:cs typeface="Times New Roman" panose="02020603050405020304" pitchFamily="18" charset="0"/>
              </a:rPr>
              <a:t>өндіріс қуаттылығы, факторлары</a:t>
            </a:r>
          </a:p>
          <a:p>
            <a:pPr marL="0" indent="0">
              <a:buNone/>
            </a:pPr>
            <a:r>
              <a:rPr lang="kk-KZ" sz="3600" b="1" i="1" dirty="0" smtClean="0">
                <a:solidFill>
                  <a:srgbClr val="C00000"/>
                </a:solidFill>
                <a:latin typeface="Times New Roman" panose="02020603050405020304" pitchFamily="18" charset="0"/>
                <a:cs typeface="Times New Roman" panose="02020603050405020304" pitchFamily="18" charset="0"/>
              </a:rPr>
              <a:t>3. </a:t>
            </a:r>
            <a:r>
              <a:rPr lang="kk-KZ" sz="2800" b="1" i="1" dirty="0" smtClean="0">
                <a:latin typeface="Times New Roman" panose="02020603050405020304" pitchFamily="18" charset="0"/>
                <a:cs typeface="Times New Roman" panose="02020603050405020304" pitchFamily="18" charset="0"/>
              </a:rPr>
              <a:t>Қаржылық жоспарлау</a:t>
            </a:r>
            <a:endParaRPr lang="ru-RU" sz="28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2431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838200" y="421105"/>
            <a:ext cx="10515600" cy="5755858"/>
          </a:xfrm>
        </p:spPr>
        <p:txBody>
          <a:bodyPr>
            <a:normAutofit fontScale="92500" lnSpcReduction="20000"/>
          </a:bodyPr>
          <a:lstStyle/>
          <a:p>
            <a:pPr indent="0" algn="just">
              <a:spcAft>
                <a:spcPts val="0"/>
              </a:spcAft>
              <a:buNone/>
            </a:pPr>
            <a:r>
              <a:rPr lang="kk-KZ" b="1" i="1" u="sng" dirty="0" smtClean="0">
                <a:solidFill>
                  <a:srgbClr val="FF0000"/>
                </a:solidFill>
                <a:effectLst/>
                <a:latin typeface="KZ Times New Roman"/>
                <a:ea typeface="Times New Roman" panose="02020603050405020304" pitchFamily="18" charset="0"/>
              </a:rPr>
              <a:t>1. Кәсіпкер</a:t>
            </a:r>
            <a:r>
              <a:rPr lang="kk-KZ" dirty="0" smtClean="0">
                <a:effectLst/>
                <a:latin typeface="KZ Times New Roman"/>
                <a:ea typeface="Times New Roman" panose="02020603050405020304" pitchFamily="18" charset="0"/>
              </a:rPr>
              <a:t> </a:t>
            </a:r>
            <a:r>
              <a:rPr lang="kk-KZ" dirty="0" smtClean="0">
                <a:effectLst/>
                <a:latin typeface="Times New Roman" panose="02020603050405020304" pitchFamily="18" charset="0"/>
                <a:ea typeface="Times New Roman" panose="02020603050405020304" pitchFamily="18" charset="0"/>
                <a:cs typeface="Times New Roman" panose="02020603050405020304" pitchFamily="18" charset="0"/>
              </a:rPr>
              <a:t>өндіріске қажетті шикізат, материалды қайдан, кіммен және қашан алатынын анық көрсетеді.</a:t>
            </a:r>
            <a:endParaRPr lang="ru-RU" sz="16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indent="0" algn="just">
              <a:spcAft>
                <a:spcPts val="0"/>
              </a:spcAft>
              <a:buNone/>
            </a:pPr>
            <a:r>
              <a:rPr lang="kk-KZ" dirty="0" smtClean="0">
                <a:effectLst/>
                <a:latin typeface="Times New Roman" panose="02020603050405020304" pitchFamily="18" charset="0"/>
                <a:ea typeface="Times New Roman" panose="02020603050405020304" pitchFamily="18" charset="0"/>
                <a:cs typeface="Times New Roman" panose="02020603050405020304" pitchFamily="18" charset="0"/>
              </a:rPr>
              <a:t>Кәсіпорынның өзіндік өндіріс қорына жатады:</a:t>
            </a:r>
            <a:endParaRPr lang="ru-RU" sz="1600" dirty="0">
              <a:latin typeface="Times New Roman" panose="02020603050405020304" pitchFamily="18" charset="0"/>
              <a:ea typeface="Times New Roman" panose="02020603050405020304" pitchFamily="18" charset="0"/>
              <a:cs typeface="Times New Roman" panose="02020603050405020304" pitchFamily="18" charset="0"/>
            </a:endParaRPr>
          </a:p>
          <a:p>
            <a:pPr indent="0" algn="just">
              <a:spcAft>
                <a:spcPts val="0"/>
              </a:spcAft>
              <a:buNone/>
            </a:pPr>
            <a:r>
              <a:rPr lang="kk-KZ" dirty="0" smtClean="0">
                <a:effectLst/>
                <a:latin typeface="Times New Roman" panose="02020603050405020304" pitchFamily="18" charset="0"/>
                <a:ea typeface="Times New Roman" panose="02020603050405020304" pitchFamily="18" charset="0"/>
                <a:cs typeface="Times New Roman" panose="02020603050405020304" pitchFamily="18" charset="0"/>
              </a:rPr>
              <a:t>       Өндіріс ағымының схемасы</a:t>
            </a:r>
            <a:endParaRPr lang="ru-RU" sz="16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indent="0" algn="just">
              <a:spcAft>
                <a:spcPts val="0"/>
              </a:spcAft>
              <a:buNone/>
            </a:pPr>
            <a:r>
              <a:rPr lang="kk-KZ" dirty="0" smtClean="0">
                <a:effectLst/>
                <a:latin typeface="Times New Roman" panose="02020603050405020304" pitchFamily="18" charset="0"/>
                <a:ea typeface="Times New Roman" panose="02020603050405020304" pitchFamily="18" charset="0"/>
                <a:cs typeface="Times New Roman" panose="02020603050405020304" pitchFamily="18" charset="0"/>
              </a:rPr>
              <a:t>       Өндіріс қуаттылығының көрсеткіштері</a:t>
            </a:r>
            <a:endParaRPr lang="ru-RU" sz="16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indent="0" algn="just">
              <a:spcAft>
                <a:spcPts val="0"/>
              </a:spcAft>
              <a:buNone/>
            </a:pPr>
            <a:r>
              <a:rPr lang="kk-KZ"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kk-KZ" u="sng"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Өндіріс ағымдарының схемасында</a:t>
            </a:r>
            <a:r>
              <a:rPr lang="kk-KZ" dirty="0" smtClean="0">
                <a:effectLst/>
                <a:latin typeface="Times New Roman" panose="02020603050405020304" pitchFamily="18" charset="0"/>
                <a:ea typeface="Times New Roman" panose="02020603050405020304" pitchFamily="18" charset="0"/>
                <a:cs typeface="Times New Roman" panose="02020603050405020304" pitchFamily="18" charset="0"/>
              </a:rPr>
              <a:t> барлық шикізаттың фирмаға түсуі, өнделуі (қандай цехтар), өнімнің қайда өткізілетіндігі, сапаға қандай әдістермен жүргізетіндігі көрсетіледі.</a:t>
            </a:r>
            <a:endParaRPr lang="ru-RU" sz="16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indent="0" algn="just">
              <a:spcAft>
                <a:spcPts val="0"/>
              </a:spcAft>
              <a:buNone/>
            </a:pPr>
            <a:r>
              <a:rPr lang="kk-KZ"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kk-KZ" b="1" i="1" u="sng"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Өндіріс қуаттылығы</a:t>
            </a:r>
            <a:r>
              <a:rPr lang="kk-KZ" dirty="0" smtClean="0">
                <a:effectLst/>
                <a:latin typeface="Times New Roman" panose="02020603050405020304" pitchFamily="18" charset="0"/>
                <a:ea typeface="Times New Roman" panose="02020603050405020304" pitchFamily="18" charset="0"/>
                <a:cs typeface="Times New Roman" panose="02020603050405020304" pitchFamily="18" charset="0"/>
              </a:rPr>
              <a:t> дегеніміз – оптималды түрде нақты өндірістік қорларды толық пайдалануы арқылы уақыт бірлігінде  сапс мен ассортиментіне сай өндірістік өнімнің ең жоғарғы саны. </a:t>
            </a:r>
            <a:endParaRPr lang="ru-RU" sz="16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indent="0" algn="just">
              <a:spcAft>
                <a:spcPts val="0"/>
              </a:spcAft>
              <a:buNone/>
            </a:pPr>
            <a:r>
              <a:rPr lang="kk-KZ" dirty="0" smtClean="0">
                <a:effectLst/>
                <a:latin typeface="Times New Roman" panose="02020603050405020304" pitchFamily="18" charset="0"/>
                <a:ea typeface="Times New Roman" panose="02020603050405020304" pitchFamily="18" charset="0"/>
                <a:cs typeface="Times New Roman" panose="02020603050405020304" pitchFamily="18" charset="0"/>
              </a:rPr>
              <a:t>	Факт бойынша шығарылған өнім көлемінің өндіріс қуаттылығына қатынасы «</a:t>
            </a:r>
            <a:r>
              <a:rPr lang="kk-KZ" b="1" i="1" u="sng"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өндіріс қуатын пайдалану коэффициенті</a:t>
            </a:r>
            <a:r>
              <a:rPr lang="kk-KZ" dirty="0" smtClean="0">
                <a:effectLst/>
                <a:latin typeface="Times New Roman" panose="02020603050405020304" pitchFamily="18" charset="0"/>
                <a:ea typeface="Times New Roman" panose="02020603050405020304" pitchFamily="18" charset="0"/>
                <a:cs typeface="Times New Roman" panose="02020603050405020304" pitchFamily="18" charset="0"/>
              </a:rPr>
              <a:t>» деп аталады.</a:t>
            </a:r>
            <a:endParaRPr lang="ru-RU" sz="16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indent="0" algn="just">
              <a:spcAft>
                <a:spcPts val="0"/>
              </a:spcAft>
              <a:buNone/>
            </a:pPr>
            <a:r>
              <a:rPr lang="kk-KZ"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kk-KZ" b="1" i="1" u="sng"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Өндіріс қуаттылығына</a:t>
            </a:r>
            <a:r>
              <a:rPr lang="kk-KZ" dirty="0" smtClean="0">
                <a:effectLst/>
                <a:latin typeface="Times New Roman" panose="02020603050405020304" pitchFamily="18" charset="0"/>
                <a:ea typeface="Times New Roman" panose="02020603050405020304" pitchFamily="18" charset="0"/>
                <a:cs typeface="Times New Roman" panose="02020603050405020304" pitchFamily="18" charset="0"/>
              </a:rPr>
              <a:t> көптеген факторлар әсер етеді: бизнес жоспарда өндіріс қуаттылығына әр түрлі факторларға талдау жасау  және қуаттылықты арттыру жолдары қарастырылады. </a:t>
            </a:r>
            <a:endParaRPr lang="ru-RU" sz="16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
        <p:nvSpPr>
          <p:cNvPr id="4" name="Стрелка вправо 3"/>
          <p:cNvSpPr/>
          <p:nvPr/>
        </p:nvSpPr>
        <p:spPr>
          <a:xfrm>
            <a:off x="838200" y="1371599"/>
            <a:ext cx="689811" cy="4211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p:cNvSpPr/>
          <p:nvPr/>
        </p:nvSpPr>
        <p:spPr>
          <a:xfrm>
            <a:off x="838200" y="1792704"/>
            <a:ext cx="689811" cy="4211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614610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838200" y="842211"/>
            <a:ext cx="10515600" cy="5334752"/>
          </a:xfrm>
        </p:spPr>
        <p:txBody>
          <a:bodyPr/>
          <a:lstStyle/>
          <a:p>
            <a:pPr indent="0" algn="just">
              <a:spcAft>
                <a:spcPts val="0"/>
              </a:spcAft>
              <a:buNone/>
            </a:pPr>
            <a:r>
              <a:rPr lang="kk-KZ" b="1" i="1" u="sng"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2.Негізгі әсер етуші факторлар </a:t>
            </a:r>
            <a:r>
              <a:rPr lang="kk-KZ" dirty="0" smtClean="0">
                <a:effectLst/>
                <a:latin typeface="Times New Roman" panose="02020603050405020304" pitchFamily="18" charset="0"/>
                <a:ea typeface="Times New Roman" panose="02020603050405020304" pitchFamily="18" charset="0"/>
                <a:cs typeface="Times New Roman" panose="02020603050405020304" pitchFamily="18" charset="0"/>
              </a:rPr>
              <a:t>мыналар: </a:t>
            </a:r>
            <a:endParaRPr lang="ru-RU" sz="16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spcAft>
                <a:spcPts val="0"/>
              </a:spcAft>
              <a:buNone/>
            </a:pPr>
            <a:r>
              <a:rPr lang="kk-KZ" b="1" u="sng"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lang="kk-KZ" dirty="0" smtClean="0">
                <a:effectLst/>
                <a:latin typeface="Times New Roman" panose="02020603050405020304" pitchFamily="18" charset="0"/>
                <a:ea typeface="Times New Roman" panose="02020603050405020304" pitchFamily="18" charset="0"/>
                <a:cs typeface="Times New Roman" panose="02020603050405020304" pitchFamily="18" charset="0"/>
              </a:rPr>
              <a:t> кәсіпорын негізгі қорларынының сандық құрамы, құрылымы,белсенділік бөлігінің үлесі.</a:t>
            </a:r>
            <a:endParaRPr lang="ru-RU" sz="16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spcAft>
                <a:spcPts val="0"/>
              </a:spcAft>
              <a:buNone/>
            </a:pPr>
            <a:r>
              <a:rPr lang="kk-KZ" b="1" i="1" u="sng"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kk-KZ" dirty="0" smtClean="0">
                <a:effectLst/>
                <a:latin typeface="Times New Roman" panose="02020603050405020304" pitchFamily="18" charset="0"/>
                <a:ea typeface="Times New Roman" panose="02020603050405020304" pitchFamily="18" charset="0"/>
                <a:cs typeface="Times New Roman" panose="02020603050405020304" pitchFamily="18" charset="0"/>
              </a:rPr>
              <a:t> жабдықтың прогрессивті деңгейі, станоктардың автоматтандырулары:</a:t>
            </a:r>
            <a:endParaRPr lang="ru-RU" sz="16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ctr">
              <a:spcAft>
                <a:spcPts val="0"/>
              </a:spcAft>
              <a:buNone/>
            </a:pPr>
            <a:r>
              <a:rPr lang="kk-KZ" dirty="0" smtClean="0">
                <a:effectLst/>
                <a:latin typeface="Times New Roman" panose="02020603050405020304" pitchFamily="18" charset="0"/>
                <a:ea typeface="Times New Roman" panose="02020603050405020304" pitchFamily="18" charset="0"/>
                <a:cs typeface="Times New Roman" panose="02020603050405020304" pitchFamily="18" charset="0"/>
              </a:rPr>
              <a:t>  негізгі қорды жаңарту қарқыны</a:t>
            </a:r>
            <a:endParaRPr lang="ru-RU" sz="16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ctr">
              <a:spcAft>
                <a:spcPts val="0"/>
              </a:spcAft>
              <a:buNone/>
            </a:pPr>
            <a:r>
              <a:rPr lang="kk-KZ" dirty="0" smtClean="0">
                <a:effectLst/>
                <a:latin typeface="Times New Roman" panose="02020603050405020304" pitchFamily="18" charset="0"/>
                <a:ea typeface="Times New Roman" panose="02020603050405020304" pitchFamily="18" charset="0"/>
                <a:cs typeface="Times New Roman" panose="02020603050405020304" pitchFamily="18" charset="0"/>
              </a:rPr>
              <a:t>техникалық автоматтандыруы</a:t>
            </a:r>
            <a:endParaRPr lang="ru-RU" sz="16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spcAft>
                <a:spcPts val="0"/>
              </a:spcAft>
              <a:buNone/>
            </a:pPr>
            <a:r>
              <a:rPr lang="kk-KZ" b="1" u="sng"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3)</a:t>
            </a:r>
            <a:r>
              <a:rPr lang="kk-KZ" dirty="0" smtClean="0">
                <a:effectLst/>
                <a:latin typeface="Times New Roman" panose="02020603050405020304" pitchFamily="18" charset="0"/>
                <a:ea typeface="Times New Roman" panose="02020603050405020304" pitchFamily="18" charset="0"/>
                <a:cs typeface="Times New Roman" panose="02020603050405020304" pitchFamily="18" charset="0"/>
              </a:rPr>
              <a:t> жұмысшылардың кәсіби біліктілігі, еңбек өнімділігі.</a:t>
            </a:r>
            <a:endParaRPr lang="ru-RU" sz="16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spcAft>
                <a:spcPts val="0"/>
              </a:spcAft>
              <a:buNone/>
            </a:pPr>
            <a:r>
              <a:rPr lang="kk-KZ" b="1" i="1"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4)</a:t>
            </a:r>
            <a:r>
              <a:rPr lang="kk-KZ" dirty="0" smtClean="0">
                <a:effectLst/>
                <a:latin typeface="Times New Roman" panose="02020603050405020304" pitchFamily="18" charset="0"/>
                <a:ea typeface="Times New Roman" panose="02020603050405020304" pitchFamily="18" charset="0"/>
                <a:cs typeface="Times New Roman" panose="02020603050405020304" pitchFamily="18" charset="0"/>
              </a:rPr>
              <a:t> өндірісті ұйымдастыру деңгейі</a:t>
            </a:r>
            <a:endParaRPr lang="ru-RU" sz="16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ru-RU" dirty="0"/>
          </a:p>
        </p:txBody>
      </p:sp>
      <p:sp>
        <p:nvSpPr>
          <p:cNvPr id="4" name="Стрелка вправо 3"/>
          <p:cNvSpPr/>
          <p:nvPr/>
        </p:nvSpPr>
        <p:spPr>
          <a:xfrm>
            <a:off x="3388895" y="3428999"/>
            <a:ext cx="437147" cy="493295"/>
          </a:xfrm>
          <a:prstGeom prst="rightArrow">
            <a:avLst>
              <a:gd name="adj1" fmla="val 50000"/>
              <a:gd name="adj2" fmla="val 6160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p:cNvSpPr/>
          <p:nvPr/>
        </p:nvSpPr>
        <p:spPr>
          <a:xfrm>
            <a:off x="3388895" y="3922295"/>
            <a:ext cx="437145" cy="529388"/>
          </a:xfrm>
          <a:prstGeom prst="rightArrow">
            <a:avLst>
              <a:gd name="adj1" fmla="val 50000"/>
              <a:gd name="adj2" fmla="val 444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445844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868437" y="986589"/>
            <a:ext cx="10515600" cy="5238500"/>
          </a:xfrm>
        </p:spPr>
        <p:txBody>
          <a:bodyPr>
            <a:normAutofit lnSpcReduction="10000"/>
          </a:bodyPr>
          <a:lstStyle/>
          <a:p>
            <a:pPr indent="0" algn="just">
              <a:spcAft>
                <a:spcPts val="0"/>
              </a:spcAft>
              <a:buNone/>
            </a:pPr>
            <a:r>
              <a:rPr lang="kk-KZ" b="1" i="1" u="sng" dirty="0" smtClean="0">
                <a:solidFill>
                  <a:srgbClr val="FF0000"/>
                </a:solidFill>
                <a:effectLst/>
                <a:latin typeface="KZ Times New Roman"/>
                <a:ea typeface="Times New Roman" panose="02020603050405020304" pitchFamily="18" charset="0"/>
              </a:rPr>
              <a:t>Өндіріс қуаттылығын арттырудың жолдары </a:t>
            </a:r>
            <a:r>
              <a:rPr lang="kk-KZ" dirty="0" smtClean="0">
                <a:effectLst/>
                <a:latin typeface="KZ Times New Roman"/>
                <a:ea typeface="Times New Roman" panose="02020603050405020304" pitchFamily="18" charset="0"/>
              </a:rPr>
              <a:t>мыналар:</a:t>
            </a:r>
            <a:endParaRPr lang="ru-RU" sz="1600" dirty="0" smtClean="0">
              <a:effectLst/>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effectLst/>
                <a:latin typeface="KZ Times New Roman"/>
                <a:ea typeface="Times New Roman" panose="02020603050405020304" pitchFamily="18" charset="0"/>
              </a:rPr>
              <a:t>-  Жабдықтың жоспардан тыс тоқтап тұруын ауыстыру</a:t>
            </a:r>
            <a:endParaRPr lang="ru-RU" sz="1600" dirty="0" smtClean="0">
              <a:effectLst/>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effectLst/>
                <a:latin typeface="KZ Times New Roman"/>
                <a:ea typeface="Times New Roman" panose="02020603050405020304" pitchFamily="18" charset="0"/>
              </a:rPr>
              <a:t>   Өндіріс құралын жетілген әдіс, тәсілдермен жөндеу арқылы     уақыт шығынын болдырмау</a:t>
            </a:r>
            <a:endParaRPr lang="ru-RU" sz="1600" dirty="0" smtClean="0">
              <a:effectLst/>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effectLst/>
                <a:latin typeface="KZ Times New Roman"/>
                <a:ea typeface="Times New Roman" panose="02020603050405020304" pitchFamily="18" charset="0"/>
              </a:rPr>
              <a:t>   Жетілген техникалық процестерді енгізу т.б.</a:t>
            </a:r>
            <a:endParaRPr lang="ru-RU" sz="1600" dirty="0">
              <a:latin typeface="Times New Roman" panose="02020603050405020304" pitchFamily="18" charset="0"/>
              <a:ea typeface="Times New Roman" panose="02020603050405020304" pitchFamily="18" charset="0"/>
            </a:endParaRPr>
          </a:p>
          <a:p>
            <a:pPr marL="0" indent="0" algn="just">
              <a:spcAft>
                <a:spcPts val="0"/>
              </a:spcAft>
              <a:buNone/>
            </a:pPr>
            <a:r>
              <a:rPr lang="ru-RU" sz="1600" dirty="0" smtClean="0">
                <a:effectLst/>
                <a:latin typeface="Times New Roman" panose="02020603050405020304" pitchFamily="18" charset="0"/>
                <a:ea typeface="Times New Roman" panose="02020603050405020304" pitchFamily="18" charset="0"/>
              </a:rPr>
              <a:t>	</a:t>
            </a:r>
            <a:r>
              <a:rPr lang="kk-KZ" b="1" i="1" u="sng" dirty="0" smtClean="0">
                <a:solidFill>
                  <a:srgbClr val="FF0000"/>
                </a:solidFill>
                <a:effectLst/>
                <a:latin typeface="KZ Times New Roman"/>
                <a:ea typeface="Times New Roman" panose="02020603050405020304" pitchFamily="18" charset="0"/>
              </a:rPr>
              <a:t>Өнім сапасы</a:t>
            </a:r>
            <a:r>
              <a:rPr lang="kk-KZ" b="1" dirty="0" smtClean="0">
                <a:effectLst/>
                <a:latin typeface="KZ Times New Roman"/>
                <a:ea typeface="Times New Roman" panose="02020603050405020304" pitchFamily="18" charset="0"/>
              </a:rPr>
              <a:t>. </a:t>
            </a:r>
            <a:r>
              <a:rPr lang="kk-KZ" dirty="0" smtClean="0">
                <a:effectLst/>
                <a:latin typeface="KZ Times New Roman"/>
                <a:ea typeface="Times New Roman" panose="02020603050405020304" pitchFamily="18" charset="0"/>
              </a:rPr>
              <a:t>Қазіргі кезеде кәсіпорындар арасындағы бәсеке өнім сапасының дәрежесімен жүреді. Мемлекеттік стандарт бойынша сапа деңгейсіз тағайындалуына сәйкес  белгілі бір қажеттілікті қанағаттандыруға жарамды өнімнің жиынтық қасиеттері. Егер өнімнің сапасына баға беру керек болса, оның қасиеттерін (параметрлерін) отандық және халықаралық стандарттар талаптарымен салыстыру қажет. </a:t>
            </a:r>
            <a:endParaRPr lang="ru-RU" sz="1600" dirty="0" smtClean="0">
              <a:effectLst/>
              <a:latin typeface="Times New Roman" panose="02020603050405020304" pitchFamily="18" charset="0"/>
              <a:ea typeface="Times New Roman" panose="02020603050405020304" pitchFamily="18" charset="0"/>
            </a:endParaRPr>
          </a:p>
          <a:p>
            <a:pPr marL="0" indent="0">
              <a:spcAft>
                <a:spcPts val="0"/>
              </a:spcAft>
              <a:buNone/>
            </a:pPr>
            <a:r>
              <a:rPr lang="kk-KZ" b="1" dirty="0" smtClean="0">
                <a:effectLst/>
                <a:latin typeface="KZ Times New Roman"/>
                <a:ea typeface="Times New Roman" panose="02020603050405020304" pitchFamily="18" charset="0"/>
              </a:rPr>
              <a:t> </a:t>
            </a:r>
            <a:endParaRPr lang="ru-RU" sz="1600" dirty="0" smtClean="0">
              <a:effectLst/>
              <a:latin typeface="Times New Roman" panose="02020603050405020304" pitchFamily="18" charset="0"/>
              <a:ea typeface="Times New Roman" panose="02020603050405020304" pitchFamily="18" charset="0"/>
            </a:endParaRPr>
          </a:p>
          <a:p>
            <a:endParaRPr lang="ru-RU" dirty="0"/>
          </a:p>
        </p:txBody>
      </p:sp>
      <p:sp>
        <p:nvSpPr>
          <p:cNvPr id="4" name="Стрелка вправо 3"/>
          <p:cNvSpPr/>
          <p:nvPr/>
        </p:nvSpPr>
        <p:spPr>
          <a:xfrm>
            <a:off x="838201" y="1335505"/>
            <a:ext cx="292767" cy="5053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p:cNvSpPr/>
          <p:nvPr/>
        </p:nvSpPr>
        <p:spPr>
          <a:xfrm>
            <a:off x="826327" y="1840832"/>
            <a:ext cx="304641" cy="484632"/>
          </a:xfrm>
          <a:prstGeom prst="rightArrow">
            <a:avLst>
              <a:gd name="adj1" fmla="val 50000"/>
              <a:gd name="adj2" fmla="val 4210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право 5"/>
          <p:cNvSpPr/>
          <p:nvPr/>
        </p:nvSpPr>
        <p:spPr>
          <a:xfrm>
            <a:off x="826327" y="2610854"/>
            <a:ext cx="304641" cy="421104"/>
          </a:xfrm>
          <a:prstGeom prst="rightArrow">
            <a:avLst>
              <a:gd name="adj1" fmla="val 50000"/>
              <a:gd name="adj2" fmla="val 4655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     </a:t>
            </a:r>
            <a:endParaRPr lang="ru-RU" dirty="0"/>
          </a:p>
        </p:txBody>
      </p:sp>
    </p:spTree>
    <p:extLst>
      <p:ext uri="{BB962C8B-B14F-4D97-AF65-F5344CB8AC3E}">
        <p14:creationId xmlns:p14="http://schemas.microsoft.com/office/powerpoint/2010/main" val="400632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1895" y="503920"/>
            <a:ext cx="9962146" cy="195595"/>
          </a:xfrm>
        </p:spPr>
        <p:txBody>
          <a:bodyPr>
            <a:normAutofit fontScale="90000"/>
          </a:bodyPr>
          <a:lstStyle/>
          <a:p>
            <a:r>
              <a:rPr lang="kk-KZ" sz="3200" b="1" i="1" u="sng" dirty="0" smtClean="0">
                <a:solidFill>
                  <a:srgbClr val="FF0000"/>
                </a:solidFill>
                <a:latin typeface="Times New Roman" panose="02020603050405020304" pitchFamily="18" charset="0"/>
                <a:cs typeface="Times New Roman" panose="02020603050405020304" pitchFamily="18" charset="0"/>
              </a:rPr>
              <a:t>4.Қаржылық </a:t>
            </a:r>
            <a:r>
              <a:rPr lang="kk-KZ" sz="2000" b="1" i="1" u="sng" dirty="0" smtClean="0">
                <a:solidFill>
                  <a:srgbClr val="FF0000"/>
                </a:solidFill>
                <a:latin typeface="Times New Roman" panose="02020603050405020304" pitchFamily="18" charset="0"/>
                <a:cs typeface="Times New Roman" panose="02020603050405020304" pitchFamily="18" charset="0"/>
              </a:rPr>
              <a:t>жоспарлау</a:t>
            </a:r>
            <a:endParaRPr lang="ru-RU" sz="2000" b="1" i="1" u="sng"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sz="quarter" idx="13"/>
          </p:nvPr>
        </p:nvSpPr>
        <p:spPr>
          <a:xfrm>
            <a:off x="685801" y="520449"/>
            <a:ext cx="10740189" cy="5572293"/>
          </a:xfrm>
        </p:spPr>
        <p:txBody>
          <a:bodyPr>
            <a:normAutofit fontScale="47500" lnSpcReduction="20000"/>
          </a:bodyPr>
          <a:lstStyle/>
          <a:p>
            <a:pPr indent="0">
              <a:spcAft>
                <a:spcPts val="0"/>
              </a:spcAft>
              <a:buNone/>
            </a:pPr>
            <a:r>
              <a:rPr lang="kk-KZ" sz="3200" b="1" i="1" dirty="0" smtClean="0">
                <a:effectLst/>
                <a:latin typeface="Times New Roman" panose="02020603050405020304" pitchFamily="18" charset="0"/>
                <a:ea typeface="Times New Roman" panose="02020603050405020304" pitchFamily="18" charset="0"/>
              </a:rPr>
              <a:t>Кәсіпорын қызметін қаржылық жоспарлаудың негізгі міндеттері </a:t>
            </a:r>
            <a:endParaRPr lang="ru-RU" sz="3200" b="1" i="1" dirty="0">
              <a:latin typeface="Times New Roman" panose="02020603050405020304" pitchFamily="18" charset="0"/>
              <a:ea typeface="Times New Roman" panose="02020603050405020304" pitchFamily="18" charset="0"/>
            </a:endParaRPr>
          </a:p>
          <a:p>
            <a:pPr indent="0">
              <a:spcAft>
                <a:spcPts val="0"/>
              </a:spcAft>
              <a:buNone/>
            </a:pPr>
            <a:r>
              <a:rPr lang="ru-RU" sz="3200" b="1" i="1" dirty="0" smtClean="0">
                <a:effectLst/>
                <a:latin typeface="Times New Roman" panose="02020603050405020304" pitchFamily="18" charset="0"/>
                <a:ea typeface="Times New Roman" panose="02020603050405020304" pitchFamily="18" charset="0"/>
              </a:rPr>
              <a:t>     </a:t>
            </a:r>
            <a:r>
              <a:rPr lang="ru-RU" sz="3200" dirty="0" err="1" smtClean="0">
                <a:effectLst/>
                <a:latin typeface="Times New Roman" panose="02020603050405020304" pitchFamily="18" charset="0"/>
                <a:ea typeface="Times New Roman" panose="02020603050405020304" pitchFamily="18" charset="0"/>
              </a:rPr>
              <a:t>өн</a:t>
            </a:r>
            <a:r>
              <a:rPr lang="kk-KZ" sz="3200" dirty="0" smtClean="0">
                <a:effectLst/>
                <a:latin typeface="Times New Roman" panose="02020603050405020304" pitchFamily="18" charset="0"/>
                <a:ea typeface="Times New Roman" panose="02020603050405020304" pitchFamily="18" charset="0"/>
              </a:rPr>
              <a:t>дірістік, инвестициялық және қаржылық қызметті қажет қаржылық қорлармен қамтамасыз ету</a:t>
            </a:r>
            <a:endParaRPr lang="ru-RU" sz="3200" dirty="0" smtClean="0">
              <a:effectLst/>
              <a:latin typeface="Times New Roman" panose="02020603050405020304" pitchFamily="18" charset="0"/>
              <a:ea typeface="Times New Roman" panose="02020603050405020304" pitchFamily="18" charset="0"/>
            </a:endParaRPr>
          </a:p>
          <a:p>
            <a:pPr marL="0" lvl="0" indent="0">
              <a:spcAft>
                <a:spcPts val="0"/>
              </a:spcAft>
              <a:buNone/>
              <a:tabLst>
                <a:tab pos="228600" algn="l"/>
              </a:tabLst>
            </a:pPr>
            <a:r>
              <a:rPr lang="kk-KZ" sz="3200" dirty="0">
                <a:latin typeface="Times New Roman" panose="02020603050405020304" pitchFamily="18" charset="0"/>
                <a:ea typeface="Times New Roman" panose="02020603050405020304" pitchFamily="18" charset="0"/>
              </a:rPr>
              <a:t>	 </a:t>
            </a:r>
            <a:r>
              <a:rPr lang="kk-KZ" sz="3200" dirty="0" smtClean="0">
                <a:latin typeface="Times New Roman" panose="02020603050405020304" pitchFamily="18" charset="0"/>
                <a:ea typeface="Times New Roman" panose="02020603050405020304" pitchFamily="18" charset="0"/>
              </a:rPr>
              <a:t>   ка</a:t>
            </a:r>
            <a:r>
              <a:rPr lang="kk-KZ" sz="3200" dirty="0" smtClean="0">
                <a:effectLst/>
                <a:latin typeface="Times New Roman" panose="02020603050405020304" pitchFamily="18" charset="0"/>
                <a:ea typeface="Times New Roman" panose="02020603050405020304" pitchFamily="18" charset="0"/>
              </a:rPr>
              <a:t>питалды салудың тиімді жолдарын анықтау, оны рационалды пайдаланудың дәрежесін бағалау</a:t>
            </a:r>
            <a:endParaRPr lang="ru-RU" sz="3200" dirty="0" smtClean="0">
              <a:effectLst/>
              <a:latin typeface="Times New Roman" panose="02020603050405020304" pitchFamily="18" charset="0"/>
              <a:ea typeface="Times New Roman" panose="02020603050405020304" pitchFamily="18" charset="0"/>
            </a:endParaRPr>
          </a:p>
          <a:p>
            <a:pPr marL="0" lvl="0" indent="0" algn="just">
              <a:spcAft>
                <a:spcPts val="0"/>
              </a:spcAft>
              <a:buNone/>
              <a:tabLst>
                <a:tab pos="228600" algn="l"/>
              </a:tabLst>
            </a:pPr>
            <a:r>
              <a:rPr lang="kk-KZ" sz="3200" dirty="0" smtClean="0">
                <a:effectLst/>
                <a:latin typeface="Times New Roman" panose="02020603050405020304" pitchFamily="18" charset="0"/>
                <a:ea typeface="Times New Roman" panose="02020603050405020304" pitchFamily="18" charset="0"/>
              </a:rPr>
              <a:t>	       ақша қаражаттарын үнемді пайдаланудың есебінен пайданы арттырудың  			шаруашылық ішкі қорларын анықтау</a:t>
            </a:r>
            <a:endParaRPr lang="ru-RU" sz="3200" dirty="0" smtClean="0">
              <a:effectLst/>
              <a:latin typeface="Times New Roman" panose="02020603050405020304" pitchFamily="18" charset="0"/>
              <a:ea typeface="Times New Roman" panose="02020603050405020304" pitchFamily="18" charset="0"/>
            </a:endParaRPr>
          </a:p>
          <a:p>
            <a:pPr marL="0" lvl="0" indent="0">
              <a:spcAft>
                <a:spcPts val="0"/>
              </a:spcAft>
              <a:buNone/>
              <a:tabLst>
                <a:tab pos="228600" algn="l"/>
              </a:tabLst>
            </a:pPr>
            <a:r>
              <a:rPr lang="kk-KZ" sz="3200" dirty="0" smtClean="0">
                <a:effectLst/>
                <a:latin typeface="Times New Roman" panose="02020603050405020304" pitchFamily="18" charset="0"/>
                <a:ea typeface="Times New Roman" panose="02020603050405020304" pitchFamily="18" charset="0"/>
              </a:rPr>
              <a:t>         бюджетпен, банктермен және контрагенттермен рационалды қаржылық қатынастарды орнату </a:t>
            </a:r>
            <a:endParaRPr lang="ru-RU" sz="3200" dirty="0" smtClean="0">
              <a:effectLst/>
              <a:latin typeface="Times New Roman" panose="02020603050405020304" pitchFamily="18" charset="0"/>
              <a:ea typeface="Times New Roman" panose="02020603050405020304" pitchFamily="18" charset="0"/>
            </a:endParaRPr>
          </a:p>
          <a:p>
            <a:pPr marL="0" lvl="0" indent="0">
              <a:spcAft>
                <a:spcPts val="0"/>
              </a:spcAft>
              <a:buNone/>
              <a:tabLst>
                <a:tab pos="228600" algn="l"/>
              </a:tabLst>
            </a:pPr>
            <a:r>
              <a:rPr lang="kk-KZ" sz="3200" dirty="0" smtClean="0">
                <a:effectLst/>
                <a:latin typeface="Times New Roman" panose="02020603050405020304" pitchFamily="18" charset="0"/>
                <a:ea typeface="Times New Roman" panose="02020603050405020304" pitchFamily="18" charset="0"/>
              </a:rPr>
              <a:t>	        инвесторлардың және басқа акцинерлердің қызығушылығын сақтау </a:t>
            </a:r>
            <a:endParaRPr lang="ru-RU" sz="3200" dirty="0" smtClean="0">
              <a:effectLst/>
              <a:latin typeface="Times New Roman" panose="02020603050405020304" pitchFamily="18" charset="0"/>
              <a:ea typeface="Times New Roman" panose="02020603050405020304" pitchFamily="18" charset="0"/>
            </a:endParaRPr>
          </a:p>
          <a:p>
            <a:pPr marL="0" lvl="0" indent="0">
              <a:spcAft>
                <a:spcPts val="0"/>
              </a:spcAft>
              <a:buNone/>
              <a:tabLst>
                <a:tab pos="228600" algn="l"/>
              </a:tabLst>
            </a:pPr>
            <a:r>
              <a:rPr lang="kk-KZ" sz="3200" dirty="0" smtClean="0">
                <a:effectLst/>
                <a:latin typeface="Times New Roman" panose="02020603050405020304" pitchFamily="18" charset="0"/>
                <a:ea typeface="Times New Roman" panose="02020603050405020304" pitchFamily="18" charset="0"/>
              </a:rPr>
              <a:t>		фирманың қаржылық жағдайын, төлемге қабілеттілігін және несиеге        		        </a:t>
            </a:r>
          </a:p>
          <a:p>
            <a:pPr marL="0" lvl="0" indent="0">
              <a:spcAft>
                <a:spcPts val="0"/>
              </a:spcAft>
              <a:buNone/>
              <a:tabLst>
                <a:tab pos="228600" algn="l"/>
              </a:tabLst>
            </a:pPr>
            <a:r>
              <a:rPr lang="kk-KZ" sz="3200" dirty="0" smtClean="0">
                <a:effectLst/>
                <a:latin typeface="Times New Roman" panose="02020603050405020304" pitchFamily="18" charset="0"/>
                <a:ea typeface="Times New Roman" panose="02020603050405020304" pitchFamily="18" charset="0"/>
              </a:rPr>
              <a:t>қабілеттілігін бақылау</a:t>
            </a:r>
            <a:endParaRPr lang="ru-RU" sz="3200" dirty="0" smtClean="0">
              <a:effectLst/>
              <a:latin typeface="Times New Roman" panose="02020603050405020304" pitchFamily="18" charset="0"/>
              <a:ea typeface="Times New Roman" panose="02020603050405020304" pitchFamily="18" charset="0"/>
            </a:endParaRPr>
          </a:p>
          <a:p>
            <a:pPr indent="0" algn="just">
              <a:spcAft>
                <a:spcPts val="0"/>
              </a:spcAft>
              <a:buNone/>
            </a:pPr>
            <a:r>
              <a:rPr lang="kk-KZ" sz="3200" dirty="0" smtClean="0">
                <a:effectLst/>
                <a:latin typeface="Times New Roman" panose="02020603050405020304" pitchFamily="18" charset="0"/>
                <a:ea typeface="Times New Roman" panose="02020603050405020304" pitchFamily="18" charset="0"/>
              </a:rPr>
              <a:t>	Осылайша, қаржылық жоспарлау қаржылық жоспарлардың және фирманың қызметіне қажет қаржылық қорлармен қамтамасыз ету бойынша жоспарлы (нормативті) көрсеткіштердің және болашақтағы кезеңде оның қаржылық қызметінің тиімділігін арттырудың жүйесін өңдеу үрдісі болып келеді. </a:t>
            </a:r>
            <a:endParaRPr lang="ru-RU" sz="3200" dirty="0" smtClean="0">
              <a:effectLst/>
              <a:latin typeface="Times New Roman" panose="02020603050405020304" pitchFamily="18" charset="0"/>
              <a:ea typeface="Times New Roman" panose="02020603050405020304" pitchFamily="18" charset="0"/>
            </a:endParaRPr>
          </a:p>
          <a:p>
            <a:endParaRPr lang="ru-RU" dirty="0"/>
          </a:p>
        </p:txBody>
      </p:sp>
      <p:sp>
        <p:nvSpPr>
          <p:cNvPr id="4" name="Стрелка вправо 3"/>
          <p:cNvSpPr/>
          <p:nvPr/>
        </p:nvSpPr>
        <p:spPr>
          <a:xfrm>
            <a:off x="721896" y="1125586"/>
            <a:ext cx="505328" cy="3424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p:cNvSpPr/>
          <p:nvPr/>
        </p:nvSpPr>
        <p:spPr>
          <a:xfrm>
            <a:off x="685801" y="1640830"/>
            <a:ext cx="505327" cy="492017"/>
          </a:xfrm>
          <a:prstGeom prst="rightArrow">
            <a:avLst>
              <a:gd name="adj1" fmla="val 50000"/>
              <a:gd name="adj2" fmla="val 4656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право 5"/>
          <p:cNvSpPr/>
          <p:nvPr/>
        </p:nvSpPr>
        <p:spPr>
          <a:xfrm rot="168062">
            <a:off x="721897" y="2219292"/>
            <a:ext cx="505327" cy="4673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право 6"/>
          <p:cNvSpPr/>
          <p:nvPr/>
        </p:nvSpPr>
        <p:spPr>
          <a:xfrm>
            <a:off x="685799" y="2840980"/>
            <a:ext cx="505327" cy="5443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право 7"/>
          <p:cNvSpPr/>
          <p:nvPr/>
        </p:nvSpPr>
        <p:spPr>
          <a:xfrm>
            <a:off x="721896" y="3483119"/>
            <a:ext cx="505328" cy="529389"/>
          </a:xfrm>
          <a:prstGeom prst="rightArrow">
            <a:avLst>
              <a:gd name="adj1" fmla="val 50000"/>
              <a:gd name="adj2" fmla="val 5991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право 8"/>
          <p:cNvSpPr/>
          <p:nvPr/>
        </p:nvSpPr>
        <p:spPr>
          <a:xfrm>
            <a:off x="974560" y="3834646"/>
            <a:ext cx="601579" cy="4982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863923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3"/>
          <p:cNvSpPr>
            <a:spLocks noGrp="1" noChangeArrowheads="1"/>
          </p:cNvSpPr>
          <p:nvPr>
            <p:ph type="body" sz="half" idx="1"/>
          </p:nvPr>
        </p:nvSpPr>
        <p:spPr>
          <a:xfrm>
            <a:off x="938463" y="276726"/>
            <a:ext cx="5837155" cy="5368175"/>
          </a:xfrm>
        </p:spPr>
        <p:txBody>
          <a:bodyPr>
            <a:normAutofit/>
          </a:bodyPr>
          <a:lstStyle/>
          <a:p>
            <a:pPr eaLnBrk="1" hangingPunct="1">
              <a:lnSpc>
                <a:spcPct val="90000"/>
              </a:lnSpc>
              <a:buFontTx/>
              <a:buNone/>
            </a:pPr>
            <a:r>
              <a:rPr lang="ru-RU" altLang="ru-RU" sz="2400" b="1" i="1" u="sng" dirty="0" err="1">
                <a:solidFill>
                  <a:srgbClr val="FF0000"/>
                </a:solidFill>
                <a:latin typeface="Times New Roman" panose="02020603050405020304" pitchFamily="18" charset="0"/>
                <a:cs typeface="Times New Roman" panose="02020603050405020304" pitchFamily="18" charset="0"/>
              </a:rPr>
              <a:t>Сізге</a:t>
            </a:r>
            <a:r>
              <a:rPr lang="ru-RU" altLang="ru-RU" sz="2400" b="1" i="1" u="sng" dirty="0">
                <a:solidFill>
                  <a:srgbClr val="FF0000"/>
                </a:solidFill>
                <a:latin typeface="Times New Roman" panose="02020603050405020304" pitchFamily="18" charset="0"/>
                <a:cs typeface="Times New Roman" panose="02020603050405020304" pitchFamily="18" charset="0"/>
              </a:rPr>
              <a:t> </a:t>
            </a:r>
            <a:r>
              <a:rPr lang="ru-RU" altLang="ru-RU" sz="2400" b="1" i="1" u="sng" dirty="0" err="1">
                <a:solidFill>
                  <a:srgbClr val="FF0000"/>
                </a:solidFill>
                <a:latin typeface="Times New Roman" panose="02020603050405020304" pitchFamily="18" charset="0"/>
                <a:cs typeface="Times New Roman" panose="02020603050405020304" pitchFamily="18" charset="0"/>
              </a:rPr>
              <a:t>қажет</a:t>
            </a:r>
            <a:r>
              <a:rPr lang="ru-RU" altLang="ru-RU" sz="2400" b="1" i="1" u="sng" dirty="0">
                <a:solidFill>
                  <a:srgbClr val="FF0000"/>
                </a:solidFill>
                <a:latin typeface="Times New Roman" panose="02020603050405020304" pitchFamily="18" charset="0"/>
                <a:cs typeface="Times New Roman" panose="02020603050405020304" pitchFamily="18" charset="0"/>
              </a:rPr>
              <a:t> </a:t>
            </a:r>
            <a:r>
              <a:rPr lang="ru-RU" altLang="ru-RU" sz="2400" b="1" i="1" u="sng" dirty="0" err="1">
                <a:solidFill>
                  <a:srgbClr val="FF0000"/>
                </a:solidFill>
                <a:latin typeface="Times New Roman" panose="02020603050405020304" pitchFamily="18" charset="0"/>
                <a:cs typeface="Times New Roman" panose="02020603050405020304" pitchFamily="18" charset="0"/>
              </a:rPr>
              <a:t>нәрсе</a:t>
            </a:r>
            <a:r>
              <a:rPr lang="ru-RU" altLang="ru-RU" sz="2400" dirty="0">
                <a:latin typeface="Times New Roman" panose="02020603050405020304" pitchFamily="18" charset="0"/>
                <a:cs typeface="Times New Roman" panose="02020603050405020304" pitchFamily="18" charset="0"/>
              </a:rPr>
              <a:t>:</a:t>
            </a:r>
          </a:p>
          <a:p>
            <a:pPr marL="0" indent="0" eaLnBrk="1" hangingPunct="1">
              <a:lnSpc>
                <a:spcPct val="90000"/>
              </a:lnSpc>
              <a:buNone/>
            </a:pPr>
            <a:r>
              <a:rPr lang="ru-RU" altLang="ru-RU" sz="2400" b="1" i="1" dirty="0" smtClean="0">
                <a:latin typeface="Times New Roman" panose="02020603050405020304" pitchFamily="18" charset="0"/>
                <a:cs typeface="Times New Roman" panose="02020603050405020304" pitchFamily="18" charset="0"/>
              </a:rPr>
              <a:t>- </a:t>
            </a:r>
            <a:r>
              <a:rPr lang="ru-RU" altLang="ru-RU" sz="2400" b="1" i="1" dirty="0" err="1" smtClean="0">
                <a:latin typeface="Times New Roman" panose="02020603050405020304" pitchFamily="18" charset="0"/>
                <a:cs typeface="Times New Roman" panose="02020603050405020304" pitchFamily="18" charset="0"/>
              </a:rPr>
              <a:t>Өз</a:t>
            </a:r>
            <a:r>
              <a:rPr lang="ru-RU" altLang="ru-RU" sz="2400" b="1" i="1" dirty="0" smtClean="0">
                <a:latin typeface="Times New Roman" panose="02020603050405020304" pitchFamily="18" charset="0"/>
                <a:cs typeface="Times New Roman" panose="02020603050405020304" pitchFamily="18" charset="0"/>
              </a:rPr>
              <a:t> </a:t>
            </a:r>
            <a:r>
              <a:rPr lang="ru-RU" altLang="ru-RU" sz="2400" b="1" i="1" u="sng" dirty="0" err="1">
                <a:solidFill>
                  <a:srgbClr val="FF3300"/>
                </a:solidFill>
                <a:latin typeface="Times New Roman" panose="02020603050405020304" pitchFamily="18" charset="0"/>
                <a:cs typeface="Times New Roman" panose="02020603050405020304" pitchFamily="18" charset="0"/>
              </a:rPr>
              <a:t>шығындарыңызды</a:t>
            </a:r>
            <a:r>
              <a:rPr lang="ru-RU" altLang="ru-RU" sz="2400" b="1" i="1" dirty="0">
                <a:latin typeface="Times New Roman" panose="02020603050405020304" pitchFamily="18" charset="0"/>
                <a:cs typeface="Times New Roman" panose="02020603050405020304" pitchFamily="18" charset="0"/>
              </a:rPr>
              <a:t> </a:t>
            </a:r>
            <a:r>
              <a:rPr lang="ru-RU" altLang="ru-RU" sz="2400" b="1" i="1" dirty="0" err="1">
                <a:latin typeface="Times New Roman" panose="02020603050405020304" pitchFamily="18" charset="0"/>
                <a:cs typeface="Times New Roman" panose="02020603050405020304" pitchFamily="18" charset="0"/>
              </a:rPr>
              <a:t>біліп</a:t>
            </a:r>
            <a:r>
              <a:rPr lang="ru-RU" altLang="ru-RU" sz="2400" b="1" i="1" dirty="0">
                <a:latin typeface="Times New Roman" panose="02020603050405020304" pitchFamily="18" charset="0"/>
                <a:cs typeface="Times New Roman" panose="02020603050405020304" pitchFamily="18" charset="0"/>
              </a:rPr>
              <a:t> </a:t>
            </a:r>
            <a:r>
              <a:rPr lang="ru-RU" altLang="ru-RU" sz="2400" b="1" i="1" dirty="0" err="1">
                <a:latin typeface="Times New Roman" panose="02020603050405020304" pitchFamily="18" charset="0"/>
                <a:cs typeface="Times New Roman" panose="02020603050405020304" pitchFamily="18" charset="0"/>
              </a:rPr>
              <a:t>отыру</a:t>
            </a:r>
            <a:r>
              <a:rPr lang="ru-RU" altLang="ru-RU" sz="2400" b="1" i="1" dirty="0">
                <a:latin typeface="Times New Roman" panose="02020603050405020304" pitchFamily="18" charset="0"/>
                <a:cs typeface="Times New Roman" panose="02020603050405020304" pitchFamily="18" charset="0"/>
              </a:rPr>
              <a:t>, </a:t>
            </a:r>
            <a:r>
              <a:rPr lang="ru-RU" altLang="ru-RU" sz="2400" b="1" i="1" dirty="0" err="1">
                <a:latin typeface="Times New Roman" panose="02020603050405020304" pitchFamily="18" charset="0"/>
                <a:cs typeface="Times New Roman" panose="02020603050405020304" pitchFamily="18" charset="0"/>
              </a:rPr>
              <a:t>оларды</a:t>
            </a:r>
            <a:r>
              <a:rPr lang="ru-RU" altLang="ru-RU" sz="2400" b="1" i="1" dirty="0">
                <a:latin typeface="Times New Roman" panose="02020603050405020304" pitchFamily="18" charset="0"/>
                <a:cs typeface="Times New Roman" panose="02020603050405020304" pitchFamily="18" charset="0"/>
              </a:rPr>
              <a:t> </a:t>
            </a:r>
            <a:r>
              <a:rPr lang="ru-RU" altLang="ru-RU" sz="2400" b="1" i="1" dirty="0" err="1">
                <a:latin typeface="Times New Roman" panose="02020603050405020304" pitchFamily="18" charset="0"/>
                <a:cs typeface="Times New Roman" panose="02020603050405020304" pitchFamily="18" charset="0"/>
              </a:rPr>
              <a:t>басқару</a:t>
            </a:r>
            <a:r>
              <a:rPr lang="ru-RU" altLang="ru-RU" sz="2400" b="1" i="1" dirty="0">
                <a:latin typeface="Times New Roman" panose="02020603050405020304" pitchFamily="18" charset="0"/>
                <a:cs typeface="Times New Roman" panose="02020603050405020304" pitchFamily="18" charset="0"/>
              </a:rPr>
              <a:t>, </a:t>
            </a:r>
            <a:r>
              <a:rPr lang="ru-RU" altLang="ru-RU" sz="2400" b="1" i="1" dirty="0" err="1">
                <a:latin typeface="Times New Roman" panose="02020603050405020304" pitchFamily="18" charset="0"/>
                <a:cs typeface="Times New Roman" panose="02020603050405020304" pitchFamily="18" charset="0"/>
              </a:rPr>
              <a:t>оларды</a:t>
            </a:r>
            <a:r>
              <a:rPr lang="ru-RU" altLang="ru-RU" sz="2400" b="1" i="1" dirty="0">
                <a:latin typeface="Times New Roman" panose="02020603050405020304" pitchFamily="18" charset="0"/>
                <a:cs typeface="Times New Roman" panose="02020603050405020304" pitchFamily="18" charset="0"/>
              </a:rPr>
              <a:t> </a:t>
            </a:r>
            <a:r>
              <a:rPr lang="ru-RU" altLang="ru-RU" sz="2400" b="1" i="1" dirty="0" err="1">
                <a:latin typeface="Times New Roman" panose="02020603050405020304" pitchFamily="18" charset="0"/>
                <a:cs typeface="Times New Roman" panose="02020603050405020304" pitchFamily="18" charset="0"/>
              </a:rPr>
              <a:t>азайтып</a:t>
            </a:r>
            <a:r>
              <a:rPr lang="ru-RU" altLang="ru-RU" sz="2400" b="1" i="1" dirty="0">
                <a:latin typeface="Times New Roman" panose="02020603050405020304" pitchFamily="18" charset="0"/>
                <a:cs typeface="Times New Roman" panose="02020603050405020304" pitchFamily="18" charset="0"/>
              </a:rPr>
              <a:t> </a:t>
            </a:r>
            <a:r>
              <a:rPr lang="ru-RU" altLang="ru-RU" sz="2400" b="1" i="1" dirty="0" err="1">
                <a:latin typeface="Times New Roman" panose="02020603050405020304" pitchFamily="18" charset="0"/>
                <a:cs typeface="Times New Roman" panose="02020603050405020304" pitchFamily="18" charset="0"/>
              </a:rPr>
              <a:t>отыру</a:t>
            </a:r>
            <a:endParaRPr lang="ru-RU" altLang="ru-RU" sz="2400" b="1" i="1" dirty="0">
              <a:latin typeface="Times New Roman" panose="02020603050405020304" pitchFamily="18" charset="0"/>
              <a:cs typeface="Times New Roman" panose="02020603050405020304" pitchFamily="18" charset="0"/>
            </a:endParaRPr>
          </a:p>
          <a:p>
            <a:pPr marL="0" indent="0" eaLnBrk="1" hangingPunct="1">
              <a:lnSpc>
                <a:spcPct val="90000"/>
              </a:lnSpc>
              <a:buNone/>
            </a:pPr>
            <a:r>
              <a:rPr lang="ru-RU" altLang="ru-RU" sz="2400" b="1" i="1" dirty="0" smtClean="0">
                <a:latin typeface="Times New Roman" panose="02020603050405020304" pitchFamily="18" charset="0"/>
                <a:cs typeface="Times New Roman" panose="02020603050405020304" pitchFamily="18" charset="0"/>
              </a:rPr>
              <a:t>- </a:t>
            </a:r>
            <a:r>
              <a:rPr lang="ru-RU" altLang="ru-RU" sz="2400" b="1" i="1" dirty="0" err="1" smtClean="0">
                <a:latin typeface="Times New Roman" panose="02020603050405020304" pitchFamily="18" charset="0"/>
                <a:cs typeface="Times New Roman" panose="02020603050405020304" pitchFamily="18" charset="0"/>
              </a:rPr>
              <a:t>Өз</a:t>
            </a:r>
            <a:r>
              <a:rPr lang="ru-RU" altLang="ru-RU" sz="2400" b="1" i="1" dirty="0" smtClean="0">
                <a:latin typeface="Times New Roman" panose="02020603050405020304" pitchFamily="18" charset="0"/>
                <a:cs typeface="Times New Roman" panose="02020603050405020304" pitchFamily="18" charset="0"/>
              </a:rPr>
              <a:t> </a:t>
            </a:r>
            <a:r>
              <a:rPr lang="ru-RU" altLang="ru-RU" sz="2400" b="1" i="1" u="sng" dirty="0" err="1">
                <a:solidFill>
                  <a:srgbClr val="FF3300"/>
                </a:solidFill>
                <a:latin typeface="Times New Roman" panose="02020603050405020304" pitchFamily="18" charset="0"/>
                <a:cs typeface="Times New Roman" panose="02020603050405020304" pitchFamily="18" charset="0"/>
              </a:rPr>
              <a:t>табысыңызды</a:t>
            </a:r>
            <a:r>
              <a:rPr lang="ru-RU" altLang="ru-RU" sz="2400" b="1" i="1" dirty="0">
                <a:latin typeface="Times New Roman" panose="02020603050405020304" pitchFamily="18" charset="0"/>
                <a:cs typeface="Times New Roman" panose="02020603050405020304" pitchFamily="18" charset="0"/>
              </a:rPr>
              <a:t> </a:t>
            </a:r>
            <a:r>
              <a:rPr lang="ru-RU" altLang="ru-RU" sz="2400" b="1" i="1" dirty="0" err="1">
                <a:latin typeface="Times New Roman" panose="02020603050405020304" pitchFamily="18" charset="0"/>
                <a:cs typeface="Times New Roman" panose="02020603050405020304" pitchFamily="18" charset="0"/>
              </a:rPr>
              <a:t>жоспарлап</a:t>
            </a:r>
            <a:r>
              <a:rPr lang="ru-RU" altLang="ru-RU" sz="2400" b="1" i="1" dirty="0">
                <a:latin typeface="Times New Roman" panose="02020603050405020304" pitchFamily="18" charset="0"/>
                <a:cs typeface="Times New Roman" panose="02020603050405020304" pitchFamily="18" charset="0"/>
              </a:rPr>
              <a:t> </a:t>
            </a:r>
            <a:r>
              <a:rPr lang="ru-RU" altLang="ru-RU" sz="2400" b="1" i="1" dirty="0" err="1">
                <a:latin typeface="Times New Roman" panose="02020603050405020304" pitchFamily="18" charset="0"/>
                <a:cs typeface="Times New Roman" panose="02020603050405020304" pitchFamily="18" charset="0"/>
              </a:rPr>
              <a:t>отыру</a:t>
            </a:r>
            <a:r>
              <a:rPr lang="ru-RU" altLang="ru-RU" sz="2400" b="1" i="1" dirty="0">
                <a:latin typeface="Times New Roman" panose="02020603050405020304" pitchFamily="18" charset="0"/>
                <a:cs typeface="Times New Roman" panose="02020603050405020304" pitchFamily="18" charset="0"/>
              </a:rPr>
              <a:t>, </a:t>
            </a:r>
            <a:r>
              <a:rPr lang="ru-RU" altLang="ru-RU" sz="2400" b="1" i="1" dirty="0" err="1">
                <a:latin typeface="Times New Roman" panose="02020603050405020304" pitchFamily="18" charset="0"/>
                <a:cs typeface="Times New Roman" panose="02020603050405020304" pitchFamily="18" charset="0"/>
              </a:rPr>
              <a:t>тауар</a:t>
            </a:r>
            <a:r>
              <a:rPr lang="ru-RU" altLang="ru-RU" sz="2400" b="1" i="1" dirty="0">
                <a:latin typeface="Times New Roman" panose="02020603050405020304" pitchFamily="18" charset="0"/>
                <a:cs typeface="Times New Roman" panose="02020603050405020304" pitchFamily="18" charset="0"/>
              </a:rPr>
              <a:t> </a:t>
            </a:r>
            <a:r>
              <a:rPr lang="ru-RU" altLang="ru-RU" sz="2400" b="1" i="1" dirty="0" err="1">
                <a:latin typeface="Times New Roman" panose="02020603050405020304" pitchFamily="18" charset="0"/>
                <a:cs typeface="Times New Roman" panose="02020603050405020304" pitchFamily="18" charset="0"/>
              </a:rPr>
              <a:t>айналымын</a:t>
            </a:r>
            <a:r>
              <a:rPr lang="ru-RU" altLang="ru-RU" sz="2400" b="1" i="1" dirty="0">
                <a:latin typeface="Times New Roman" panose="02020603050405020304" pitchFamily="18" charset="0"/>
                <a:cs typeface="Times New Roman" panose="02020603050405020304" pitchFamily="18" charset="0"/>
              </a:rPr>
              <a:t> </a:t>
            </a:r>
            <a:r>
              <a:rPr lang="ru-RU" altLang="ru-RU" sz="2400" b="1" i="1" dirty="0" err="1">
                <a:latin typeface="Times New Roman" panose="02020603050405020304" pitchFamily="18" charset="0"/>
                <a:cs typeface="Times New Roman" panose="02020603050405020304" pitchFamily="18" charset="0"/>
              </a:rPr>
              <a:t>арттыру</a:t>
            </a:r>
            <a:endParaRPr lang="ru-RU" altLang="ru-RU" sz="2400" b="1" i="1" dirty="0">
              <a:latin typeface="Times New Roman" panose="02020603050405020304" pitchFamily="18" charset="0"/>
              <a:cs typeface="Times New Roman" panose="02020603050405020304" pitchFamily="18" charset="0"/>
            </a:endParaRPr>
          </a:p>
          <a:p>
            <a:pPr marL="0" indent="0" eaLnBrk="1" hangingPunct="1">
              <a:lnSpc>
                <a:spcPct val="90000"/>
              </a:lnSpc>
              <a:buNone/>
            </a:pPr>
            <a:r>
              <a:rPr lang="ru-RU" altLang="ru-RU" sz="2400" b="1" i="1" dirty="0" smtClean="0">
                <a:latin typeface="Times New Roman" panose="02020603050405020304" pitchFamily="18" charset="0"/>
                <a:cs typeface="Times New Roman" panose="02020603050405020304" pitchFamily="18" charset="0"/>
              </a:rPr>
              <a:t>- </a:t>
            </a:r>
            <a:r>
              <a:rPr lang="ru-RU" altLang="ru-RU" sz="2400" b="1" i="1" dirty="0" err="1" smtClean="0">
                <a:latin typeface="Times New Roman" panose="02020603050405020304" pitchFamily="18" charset="0"/>
                <a:cs typeface="Times New Roman" panose="02020603050405020304" pitchFamily="18" charset="0"/>
              </a:rPr>
              <a:t>Қызметіңіздің</a:t>
            </a:r>
            <a:r>
              <a:rPr lang="ru-RU" altLang="ru-RU" sz="2400" b="1" i="1" dirty="0" smtClean="0">
                <a:latin typeface="Times New Roman" panose="02020603050405020304" pitchFamily="18" charset="0"/>
                <a:cs typeface="Times New Roman" panose="02020603050405020304" pitchFamily="18" charset="0"/>
              </a:rPr>
              <a:t> </a:t>
            </a:r>
            <a:r>
              <a:rPr lang="ru-RU" altLang="ru-RU" sz="2400" b="1" i="1" dirty="0" err="1">
                <a:latin typeface="Times New Roman" panose="02020603050405020304" pitchFamily="18" charset="0"/>
                <a:cs typeface="Times New Roman" panose="02020603050405020304" pitchFamily="18" charset="0"/>
              </a:rPr>
              <a:t>нәтижесінде</a:t>
            </a:r>
            <a:r>
              <a:rPr lang="ru-RU" altLang="ru-RU" sz="2400" b="1" i="1" dirty="0">
                <a:latin typeface="Times New Roman" panose="02020603050405020304" pitchFamily="18" charset="0"/>
                <a:cs typeface="Times New Roman" panose="02020603050405020304" pitchFamily="18" charset="0"/>
              </a:rPr>
              <a:t> </a:t>
            </a:r>
            <a:r>
              <a:rPr lang="ru-RU" altLang="ru-RU" sz="2400" b="1" i="1" u="sng" dirty="0" err="1">
                <a:solidFill>
                  <a:srgbClr val="FF3300"/>
                </a:solidFill>
                <a:latin typeface="Times New Roman" panose="02020603050405020304" pitchFamily="18" charset="0"/>
                <a:cs typeface="Times New Roman" panose="02020603050405020304" pitchFamily="18" charset="0"/>
              </a:rPr>
              <a:t>пайда</a:t>
            </a:r>
            <a:r>
              <a:rPr lang="ru-RU" altLang="ru-RU" sz="2400" b="1" i="1" u="sng" dirty="0">
                <a:solidFill>
                  <a:srgbClr val="FF3300"/>
                </a:solidFill>
                <a:latin typeface="Times New Roman" panose="02020603050405020304" pitchFamily="18" charset="0"/>
                <a:cs typeface="Times New Roman" panose="02020603050405020304" pitchFamily="18" charset="0"/>
              </a:rPr>
              <a:t> </a:t>
            </a:r>
            <a:r>
              <a:rPr lang="ru-RU" altLang="ru-RU" sz="2400" b="1" i="1" dirty="0">
                <a:latin typeface="Times New Roman" panose="02020603050405020304" pitchFamily="18" charset="0"/>
                <a:cs typeface="Times New Roman" panose="02020603050405020304" pitchFamily="18" charset="0"/>
              </a:rPr>
              <a:t>табу</a:t>
            </a:r>
            <a:endParaRPr lang="ru-RU" altLang="ru-RU" sz="2400" b="1" i="1" u="sng" dirty="0">
              <a:solidFill>
                <a:srgbClr val="FF3300"/>
              </a:solidFill>
              <a:latin typeface="Times New Roman" panose="02020603050405020304" pitchFamily="18" charset="0"/>
              <a:cs typeface="Times New Roman" panose="02020603050405020304" pitchFamily="18" charset="0"/>
            </a:endParaRPr>
          </a:p>
          <a:p>
            <a:pPr eaLnBrk="1" hangingPunct="1">
              <a:lnSpc>
                <a:spcPct val="90000"/>
              </a:lnSpc>
              <a:buFontTx/>
              <a:buNone/>
            </a:pPr>
            <a:endParaRPr lang="ru-RU" altLang="ru-RU" b="1" i="1" u="sng" dirty="0">
              <a:solidFill>
                <a:srgbClr val="FF3300"/>
              </a:solidFill>
            </a:endParaRPr>
          </a:p>
        </p:txBody>
      </p:sp>
      <p:pic>
        <p:nvPicPr>
          <p:cNvPr id="16389" name="Picture 4" descr="считающий грустный"/>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7549900" y="637673"/>
            <a:ext cx="3384550" cy="5099886"/>
          </a:xfrm>
          <a:noFill/>
        </p:spPr>
      </p:pic>
    </p:spTree>
    <p:extLst>
      <p:ext uri="{BB962C8B-B14F-4D97-AF65-F5344CB8AC3E}">
        <p14:creationId xmlns:p14="http://schemas.microsoft.com/office/powerpoint/2010/main" val="4769579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685801" y="685800"/>
            <a:ext cx="10396882" cy="659355"/>
          </a:xfrm>
        </p:spPr>
        <p:txBody>
          <a:bodyPr/>
          <a:lstStyle/>
          <a:p>
            <a:pPr algn="ctr" eaLnBrk="1" hangingPunct="1"/>
            <a:r>
              <a:rPr lang="ru-RU" altLang="ru-RU" sz="3600" b="1" i="1" dirty="0" err="1">
                <a:solidFill>
                  <a:srgbClr val="FF33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Пайда</a:t>
            </a:r>
            <a:r>
              <a:rPr lang="ru-RU" altLang="ru-RU" sz="3600" b="1" i="1" dirty="0">
                <a:solidFill>
                  <a:srgbClr val="FF33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 </a:t>
            </a:r>
            <a:r>
              <a:rPr lang="ru-RU" altLang="ru-RU" sz="3600" b="1" i="1" dirty="0" err="1">
                <a:solidFill>
                  <a:srgbClr val="FF33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бизнесті</a:t>
            </a:r>
            <a:r>
              <a:rPr lang="ru-RU" altLang="ru-RU" sz="3600" b="1" i="1" dirty="0">
                <a:solidFill>
                  <a:srgbClr val="FF33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altLang="ru-RU" sz="3600" b="1" i="1" dirty="0" err="1">
                <a:solidFill>
                  <a:srgbClr val="FF33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құрудағы</a:t>
            </a:r>
            <a:r>
              <a:rPr lang="ru-RU" altLang="ru-RU" sz="3600" b="1" i="1" dirty="0">
                <a:solidFill>
                  <a:srgbClr val="FF33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altLang="ru-RU" sz="3600" b="1" i="1" dirty="0" err="1">
                <a:solidFill>
                  <a:srgbClr val="FF33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мақсат</a:t>
            </a:r>
            <a:endParaRPr lang="ru-RU" altLang="ru-RU" sz="3600" b="1" i="1" dirty="0">
              <a:solidFill>
                <a:srgbClr val="FF33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7412" name="Rectangle 3"/>
          <p:cNvSpPr>
            <a:spLocks noGrp="1" noChangeArrowheads="1"/>
          </p:cNvSpPr>
          <p:nvPr>
            <p:ph sz="quarter" idx="13"/>
          </p:nvPr>
        </p:nvSpPr>
        <p:spPr>
          <a:xfrm>
            <a:off x="685801" y="601579"/>
            <a:ext cx="10394706" cy="4773007"/>
          </a:xfrm>
        </p:spPr>
        <p:txBody>
          <a:bodyPr>
            <a:normAutofit/>
          </a:bodyPr>
          <a:lstStyle/>
          <a:p>
            <a:pPr algn="ctr" eaLnBrk="1" hangingPunct="1">
              <a:buFontTx/>
              <a:buNone/>
            </a:pPr>
            <a:r>
              <a:rPr lang="ru-RU" altLang="ru-RU" sz="1800" i="1" dirty="0" err="1">
                <a:latin typeface="Times New Roman" panose="02020603050405020304" pitchFamily="18" charset="0"/>
                <a:cs typeface="Times New Roman" panose="02020603050405020304" pitchFamily="18" charset="0"/>
              </a:rPr>
              <a:t>Пайданың</a:t>
            </a:r>
            <a:r>
              <a:rPr lang="ru-RU" altLang="ru-RU" sz="1800" i="1" dirty="0">
                <a:latin typeface="Times New Roman" panose="02020603050405020304" pitchFamily="18" charset="0"/>
                <a:cs typeface="Times New Roman" panose="02020603050405020304" pitchFamily="18" charset="0"/>
              </a:rPr>
              <a:t> </a:t>
            </a:r>
            <a:r>
              <a:rPr lang="ru-RU" altLang="ru-RU" sz="1800" i="1" dirty="0" err="1">
                <a:latin typeface="Times New Roman" panose="02020603050405020304" pitchFamily="18" charset="0"/>
                <a:cs typeface="Times New Roman" panose="02020603050405020304" pitchFamily="18" charset="0"/>
              </a:rPr>
              <a:t>формуласы</a:t>
            </a:r>
            <a:endParaRPr lang="ru-RU" altLang="ru-RU" sz="1800" i="1" dirty="0">
              <a:latin typeface="Times New Roman" panose="02020603050405020304" pitchFamily="18" charset="0"/>
              <a:cs typeface="Times New Roman" panose="02020603050405020304" pitchFamily="18" charset="0"/>
            </a:endParaRPr>
          </a:p>
          <a:p>
            <a:pPr algn="ctr" eaLnBrk="1" hangingPunct="1">
              <a:buFontTx/>
              <a:buNone/>
            </a:pPr>
            <a:r>
              <a:rPr lang="ru-RU" altLang="ru-RU" sz="1800" b="1" dirty="0">
                <a:solidFill>
                  <a:srgbClr val="000099"/>
                </a:solidFill>
                <a:latin typeface="Times New Roman" panose="02020603050405020304" pitchFamily="18" charset="0"/>
                <a:cs typeface="Times New Roman" panose="02020603050405020304" pitchFamily="18" charset="0"/>
              </a:rPr>
              <a:t>ТАБЫС – ШЫҒЫН = ПАЙДА</a:t>
            </a:r>
          </a:p>
          <a:p>
            <a:pPr algn="ctr" eaLnBrk="1" hangingPunct="1">
              <a:buFontTx/>
              <a:buNone/>
            </a:pPr>
            <a:r>
              <a:rPr lang="ru-RU" altLang="ru-RU" sz="1800" b="1" i="1" dirty="0" err="1">
                <a:latin typeface="Times New Roman" panose="02020603050405020304" pitchFamily="18" charset="0"/>
                <a:cs typeface="Times New Roman" panose="02020603050405020304" pitchFamily="18" charset="0"/>
              </a:rPr>
              <a:t>мұндағы</a:t>
            </a:r>
            <a:r>
              <a:rPr lang="ru-RU" altLang="ru-RU" sz="1800" b="1" i="1" dirty="0">
                <a:latin typeface="Times New Roman" panose="02020603050405020304" pitchFamily="18" charset="0"/>
                <a:cs typeface="Times New Roman" panose="02020603050405020304" pitchFamily="18" charset="0"/>
              </a:rPr>
              <a:t>, ТАБЫС – </a:t>
            </a:r>
            <a:r>
              <a:rPr lang="ru-RU" altLang="ru-RU" sz="1800" b="1" i="1" dirty="0" err="1">
                <a:latin typeface="Times New Roman" panose="02020603050405020304" pitchFamily="18" charset="0"/>
                <a:cs typeface="Times New Roman" panose="02020603050405020304" pitchFamily="18" charset="0"/>
              </a:rPr>
              <a:t>сатудан</a:t>
            </a:r>
            <a:r>
              <a:rPr lang="ru-RU" altLang="ru-RU" sz="1800" b="1" i="1" dirty="0">
                <a:latin typeface="Times New Roman" panose="02020603050405020304" pitchFamily="18" charset="0"/>
                <a:cs typeface="Times New Roman" panose="02020603050405020304" pitchFamily="18" charset="0"/>
              </a:rPr>
              <a:t> </a:t>
            </a:r>
            <a:r>
              <a:rPr lang="ru-RU" altLang="ru-RU" sz="1800" b="1" i="1" dirty="0" err="1">
                <a:latin typeface="Times New Roman" panose="02020603050405020304" pitchFamily="18" charset="0"/>
                <a:cs typeface="Times New Roman" panose="02020603050405020304" pitchFamily="18" charset="0"/>
              </a:rPr>
              <a:t>түскен</a:t>
            </a:r>
            <a:r>
              <a:rPr lang="ru-RU" altLang="ru-RU" sz="1800" b="1" i="1" dirty="0">
                <a:latin typeface="Times New Roman" panose="02020603050405020304" pitchFamily="18" charset="0"/>
                <a:cs typeface="Times New Roman" panose="02020603050405020304" pitchFamily="18" charset="0"/>
              </a:rPr>
              <a:t> </a:t>
            </a:r>
            <a:r>
              <a:rPr lang="ru-RU" altLang="ru-RU" sz="1800" b="1" i="1" dirty="0" err="1">
                <a:latin typeface="Times New Roman" panose="02020603050405020304" pitchFamily="18" charset="0"/>
                <a:cs typeface="Times New Roman" panose="02020603050405020304" pitchFamily="18" charset="0"/>
              </a:rPr>
              <a:t>түсім</a:t>
            </a:r>
            <a:endParaRPr lang="ru-RU" altLang="ru-RU" sz="1800" b="1" i="1" dirty="0">
              <a:latin typeface="Times New Roman" panose="02020603050405020304" pitchFamily="18" charset="0"/>
              <a:cs typeface="Times New Roman" panose="02020603050405020304" pitchFamily="18" charset="0"/>
            </a:endParaRPr>
          </a:p>
          <a:p>
            <a:pPr algn="ctr" eaLnBrk="1" hangingPunct="1">
              <a:buFontTx/>
              <a:buNone/>
            </a:pPr>
            <a:r>
              <a:rPr lang="ru-RU" altLang="ru-RU" sz="1800" b="1" i="1" dirty="0">
                <a:latin typeface="Times New Roman" panose="02020603050405020304" pitchFamily="18" charset="0"/>
                <a:cs typeface="Times New Roman" panose="02020603050405020304" pitchFamily="18" charset="0"/>
              </a:rPr>
              <a:t>ШЫҒЫН – </a:t>
            </a:r>
            <a:r>
              <a:rPr lang="ru-RU" altLang="ru-RU" sz="1800" b="1" i="1" dirty="0" err="1">
                <a:latin typeface="Times New Roman" panose="02020603050405020304" pitchFamily="18" charset="0"/>
                <a:cs typeface="Times New Roman" panose="02020603050405020304" pitchFamily="18" charset="0"/>
              </a:rPr>
              <a:t>Сіздің</a:t>
            </a:r>
            <a:r>
              <a:rPr lang="ru-RU" altLang="ru-RU" sz="1800" b="1" i="1" dirty="0">
                <a:latin typeface="Times New Roman" panose="02020603050405020304" pitchFamily="18" charset="0"/>
                <a:cs typeface="Times New Roman" panose="02020603050405020304" pitchFamily="18" charset="0"/>
              </a:rPr>
              <a:t> </a:t>
            </a:r>
            <a:r>
              <a:rPr lang="ru-RU" altLang="ru-RU" sz="1800" b="1" i="1" dirty="0" err="1">
                <a:latin typeface="Times New Roman" panose="02020603050405020304" pitchFamily="18" charset="0"/>
                <a:cs typeface="Times New Roman" panose="02020603050405020304" pitchFamily="18" charset="0"/>
              </a:rPr>
              <a:t>барлық</a:t>
            </a:r>
            <a:r>
              <a:rPr lang="ru-RU" altLang="ru-RU" sz="1800" b="1" i="1" dirty="0">
                <a:latin typeface="Times New Roman" panose="02020603050405020304" pitchFamily="18" charset="0"/>
                <a:cs typeface="Times New Roman" panose="02020603050405020304" pitchFamily="18" charset="0"/>
              </a:rPr>
              <a:t> </a:t>
            </a:r>
            <a:r>
              <a:rPr lang="ru-RU" altLang="ru-RU" sz="1800" b="1" i="1" dirty="0" err="1">
                <a:latin typeface="Times New Roman" panose="02020603050405020304" pitchFamily="18" charset="0"/>
                <a:cs typeface="Times New Roman" panose="02020603050405020304" pitchFamily="18" charset="0"/>
              </a:rPr>
              <a:t>шығындарыңыз</a:t>
            </a:r>
            <a:endParaRPr lang="ru-RU" altLang="ru-RU" sz="1800" b="1" i="1" dirty="0">
              <a:latin typeface="Times New Roman" panose="02020603050405020304" pitchFamily="18" charset="0"/>
              <a:cs typeface="Times New Roman" panose="02020603050405020304" pitchFamily="18" charset="0"/>
            </a:endParaRPr>
          </a:p>
          <a:p>
            <a:pPr algn="ctr" eaLnBrk="1" hangingPunct="1">
              <a:buFontTx/>
              <a:buNone/>
            </a:pPr>
            <a:r>
              <a:rPr lang="ru-RU" altLang="ru-RU" sz="1800" i="1" dirty="0" err="1" smtClean="0">
                <a:latin typeface="Times New Roman" panose="02020603050405020304" pitchFamily="18" charset="0"/>
                <a:cs typeface="Times New Roman" panose="02020603050405020304" pitchFamily="18" charset="0"/>
              </a:rPr>
              <a:t>Табыстың</a:t>
            </a:r>
            <a:r>
              <a:rPr lang="ru-RU" altLang="ru-RU" sz="1800" i="1" dirty="0" smtClean="0">
                <a:latin typeface="Times New Roman" panose="02020603050405020304" pitchFamily="18" charset="0"/>
                <a:cs typeface="Times New Roman" panose="02020603050405020304" pitchFamily="18" charset="0"/>
              </a:rPr>
              <a:t> </a:t>
            </a:r>
            <a:r>
              <a:rPr lang="ru-RU" altLang="ru-RU" sz="1800" i="1" dirty="0" err="1">
                <a:latin typeface="Times New Roman" panose="02020603050405020304" pitchFamily="18" charset="0"/>
                <a:cs typeface="Times New Roman" panose="02020603050405020304" pitchFamily="18" charset="0"/>
              </a:rPr>
              <a:t>формуласы</a:t>
            </a:r>
            <a:endParaRPr lang="ru-RU" altLang="ru-RU" sz="1800" b="1" i="1" dirty="0">
              <a:latin typeface="Times New Roman" panose="02020603050405020304" pitchFamily="18" charset="0"/>
              <a:cs typeface="Times New Roman" panose="02020603050405020304" pitchFamily="18" charset="0"/>
            </a:endParaRPr>
          </a:p>
          <a:p>
            <a:pPr algn="ctr" eaLnBrk="1" hangingPunct="1">
              <a:buFontTx/>
              <a:buNone/>
            </a:pPr>
            <a:endParaRPr lang="ru-RU" altLang="ru-RU" sz="1800" b="1" i="1" dirty="0">
              <a:latin typeface="Times New Roman" panose="02020603050405020304" pitchFamily="18" charset="0"/>
              <a:cs typeface="Times New Roman" panose="02020603050405020304" pitchFamily="18" charset="0"/>
            </a:endParaRPr>
          </a:p>
        </p:txBody>
      </p:sp>
      <p:grpSp>
        <p:nvGrpSpPr>
          <p:cNvPr id="17413" name="Group 4"/>
          <p:cNvGrpSpPr>
            <a:grpSpLocks/>
          </p:cNvGrpSpPr>
          <p:nvPr/>
        </p:nvGrpSpPr>
        <p:grpSpPr bwMode="auto">
          <a:xfrm>
            <a:off x="2208213" y="4150895"/>
            <a:ext cx="7848600" cy="1941931"/>
            <a:chOff x="385" y="1253"/>
            <a:chExt cx="4944" cy="952"/>
          </a:xfrm>
        </p:grpSpPr>
        <p:sp>
          <p:nvSpPr>
            <p:cNvPr id="17414" name="Rectangle 5"/>
            <p:cNvSpPr>
              <a:spLocks noChangeArrowheads="1"/>
            </p:cNvSpPr>
            <p:nvPr/>
          </p:nvSpPr>
          <p:spPr bwMode="auto">
            <a:xfrm>
              <a:off x="385" y="1253"/>
              <a:ext cx="2359" cy="952"/>
            </a:xfrm>
            <a:prstGeom prst="rect">
              <a:avLst/>
            </a:prstGeom>
            <a:solidFill>
              <a:srgbClr val="CCFFCC"/>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CCFFCC"/>
              </a:extrusionClr>
              <a:contourClr>
                <a:srgbClr val="CCFFCC"/>
              </a:contourClr>
            </a:sp3d>
          </p:spPr>
          <p:txBody>
            <a:bodyPr wrap="none" anchor="ctr">
              <a:flatTx/>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400" b="1">
                  <a:latin typeface="Verdana" panose="020B0604030504040204" pitchFamily="34" charset="0"/>
                </a:rPr>
                <a:t>Сатылған тауардың</a:t>
              </a:r>
            </a:p>
            <a:p>
              <a:pPr algn="ctr" eaLnBrk="1" hangingPunct="1"/>
              <a:r>
                <a:rPr lang="ru-RU" altLang="ru-RU" sz="2400" b="1">
                  <a:latin typeface="Verdana" panose="020B0604030504040204" pitchFamily="34" charset="0"/>
                </a:rPr>
                <a:t>саны</a:t>
              </a:r>
            </a:p>
          </p:txBody>
        </p:sp>
        <p:sp>
          <p:nvSpPr>
            <p:cNvPr id="17415" name="Rectangle 6"/>
            <p:cNvSpPr>
              <a:spLocks noChangeArrowheads="1"/>
            </p:cNvSpPr>
            <p:nvPr/>
          </p:nvSpPr>
          <p:spPr bwMode="auto">
            <a:xfrm>
              <a:off x="3152" y="1253"/>
              <a:ext cx="2177" cy="952"/>
            </a:xfrm>
            <a:prstGeom prst="rect">
              <a:avLst/>
            </a:prstGeom>
            <a:solidFill>
              <a:srgbClr val="CCFFCC"/>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CCFFCC"/>
              </a:extrusionClr>
              <a:contourClr>
                <a:srgbClr val="CCFFCC"/>
              </a:contourClr>
            </a:sp3d>
          </p:spPr>
          <p:txBody>
            <a:bodyPr wrap="none" anchor="ctr">
              <a:flatTx/>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ru-RU" altLang="ru-RU" sz="2400" b="1">
                <a:latin typeface="Verdana" panose="020B0604030504040204" pitchFamily="34" charset="0"/>
              </a:endParaRPr>
            </a:p>
            <a:p>
              <a:pPr algn="ctr" eaLnBrk="1" hangingPunct="1"/>
              <a:r>
                <a:rPr lang="ru-RU" altLang="ru-RU" sz="2400" b="1">
                  <a:latin typeface="Verdana" panose="020B0604030504040204" pitchFamily="34" charset="0"/>
                </a:rPr>
                <a:t>Тауардың бір</a:t>
              </a:r>
            </a:p>
            <a:p>
              <a:pPr algn="ctr" eaLnBrk="1" hangingPunct="1"/>
              <a:r>
                <a:rPr lang="ru-RU" altLang="ru-RU" sz="2400" b="1">
                  <a:latin typeface="Verdana" panose="020B0604030504040204" pitchFamily="34" charset="0"/>
                </a:rPr>
                <a:t>бірлігінің бағасы</a:t>
              </a:r>
            </a:p>
            <a:p>
              <a:pPr algn="ctr" eaLnBrk="1" hangingPunct="1"/>
              <a:endParaRPr lang="ru-RU" altLang="ru-RU" sz="2400" b="1">
                <a:solidFill>
                  <a:srgbClr val="FF3300"/>
                </a:solidFill>
                <a:latin typeface="Verdana" panose="020B0604030504040204" pitchFamily="34" charset="0"/>
              </a:endParaRPr>
            </a:p>
          </p:txBody>
        </p:sp>
        <p:sp>
          <p:nvSpPr>
            <p:cNvPr id="17416" name="Text Box 7"/>
            <p:cNvSpPr txBox="1">
              <a:spLocks noChangeArrowheads="1"/>
            </p:cNvSpPr>
            <p:nvPr/>
          </p:nvSpPr>
          <p:spPr bwMode="auto">
            <a:xfrm>
              <a:off x="2800" y="1458"/>
              <a:ext cx="352" cy="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3600" dirty="0">
                  <a:latin typeface="Verdana" panose="020B0604030504040204" pitchFamily="34" charset="0"/>
                </a:rPr>
                <a:t>Х</a:t>
              </a:r>
            </a:p>
          </p:txBody>
        </p:sp>
      </p:grpSp>
    </p:spTree>
    <p:extLst>
      <p:ext uri="{BB962C8B-B14F-4D97-AF65-F5344CB8AC3E}">
        <p14:creationId xmlns:p14="http://schemas.microsoft.com/office/powerpoint/2010/main" val="6169714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5" name="Group 2"/>
          <p:cNvGrpSpPr>
            <a:grpSpLocks noChangeAspect="1"/>
          </p:cNvGrpSpPr>
          <p:nvPr/>
        </p:nvGrpSpPr>
        <p:grpSpPr bwMode="auto">
          <a:xfrm>
            <a:off x="2135188" y="333375"/>
            <a:ext cx="7777162" cy="5741988"/>
            <a:chOff x="1709" y="1134"/>
            <a:chExt cx="9180" cy="7380"/>
          </a:xfrm>
        </p:grpSpPr>
        <p:sp>
          <p:nvSpPr>
            <p:cNvPr id="18436" name="AutoShape 3"/>
            <p:cNvSpPr>
              <a:spLocks noChangeAspect="1" noChangeArrowheads="1"/>
            </p:cNvSpPr>
            <p:nvPr/>
          </p:nvSpPr>
          <p:spPr bwMode="auto">
            <a:xfrm>
              <a:off x="1709" y="1134"/>
              <a:ext cx="9180" cy="738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p>
          </p:txBody>
        </p:sp>
        <p:sp>
          <p:nvSpPr>
            <p:cNvPr id="18437" name="Rectangle 4"/>
            <p:cNvSpPr>
              <a:spLocks noChangeArrowheads="1"/>
            </p:cNvSpPr>
            <p:nvPr/>
          </p:nvSpPr>
          <p:spPr bwMode="auto">
            <a:xfrm>
              <a:off x="1709" y="4284"/>
              <a:ext cx="1620" cy="540"/>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600" b="1" i="1" u="sng" dirty="0">
                  <a:solidFill>
                    <a:srgbClr val="000080"/>
                  </a:solidFill>
                  <a:latin typeface="Times New Roman" panose="02020603050405020304" pitchFamily="18" charset="0"/>
                  <a:cs typeface="Times New Roman" panose="02020603050405020304" pitchFamily="18" charset="0"/>
                </a:rPr>
                <a:t>ШЫҒЫН</a:t>
              </a:r>
              <a:endParaRPr lang="ru-RU" altLang="ru-RU" sz="1600" i="1" u="sng" dirty="0">
                <a:latin typeface="Times New Roman" panose="02020603050405020304" pitchFamily="18" charset="0"/>
                <a:cs typeface="Times New Roman" panose="02020603050405020304" pitchFamily="18" charset="0"/>
              </a:endParaRPr>
            </a:p>
          </p:txBody>
        </p:sp>
        <p:sp>
          <p:nvSpPr>
            <p:cNvPr id="18438" name="Rectangle 5"/>
            <p:cNvSpPr>
              <a:spLocks noChangeArrowheads="1"/>
            </p:cNvSpPr>
            <p:nvPr/>
          </p:nvSpPr>
          <p:spPr bwMode="auto">
            <a:xfrm>
              <a:off x="5849" y="1314"/>
              <a:ext cx="4860" cy="719"/>
            </a:xfrm>
            <a:prstGeom prst="rect">
              <a:avLst/>
            </a:prstGeom>
            <a:solidFill>
              <a:srgbClr val="CC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400" i="1">
                  <a:latin typeface="Verdana" panose="020B0604030504040204" pitchFamily="34" charset="0"/>
                </a:rPr>
                <a:t>Шикізат пен материалдарға жұмсалатын шығын (өндіріс үшін) </a:t>
              </a:r>
            </a:p>
          </p:txBody>
        </p:sp>
        <p:sp>
          <p:nvSpPr>
            <p:cNvPr id="18439" name="Rectangle 6"/>
            <p:cNvSpPr>
              <a:spLocks noChangeArrowheads="1"/>
            </p:cNvSpPr>
            <p:nvPr/>
          </p:nvSpPr>
          <p:spPr bwMode="auto">
            <a:xfrm>
              <a:off x="5849" y="4554"/>
              <a:ext cx="4860" cy="3780"/>
            </a:xfrm>
            <a:prstGeom prst="rect">
              <a:avLst/>
            </a:prstGeom>
            <a:solidFill>
              <a:srgbClr val="FFFF99"/>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400" i="1" dirty="0" err="1">
                  <a:latin typeface="Verdana" panose="020B0604030504040204" pitchFamily="34" charset="0"/>
                </a:rPr>
                <a:t>Коммуналдық</a:t>
              </a:r>
              <a:r>
                <a:rPr lang="ru-RU" altLang="ru-RU" sz="1400" i="1" dirty="0">
                  <a:latin typeface="Verdana" panose="020B0604030504040204" pitchFamily="34" charset="0"/>
                </a:rPr>
                <a:t> </a:t>
              </a:r>
              <a:r>
                <a:rPr lang="ru-RU" altLang="ru-RU" sz="1400" i="1" dirty="0" err="1">
                  <a:latin typeface="Verdana" panose="020B0604030504040204" pitchFamily="34" charset="0"/>
                </a:rPr>
                <a:t>қызметтер</a:t>
              </a:r>
              <a:endParaRPr lang="ru-RU" altLang="ru-RU" sz="1400" i="1" dirty="0">
                <a:latin typeface="Verdana" panose="020B0604030504040204" pitchFamily="34" charset="0"/>
              </a:endParaRPr>
            </a:p>
            <a:p>
              <a:pPr algn="ctr" eaLnBrk="1" hangingPunct="1"/>
              <a:r>
                <a:rPr lang="ru-RU" altLang="ru-RU" sz="1400" i="1" dirty="0" err="1">
                  <a:latin typeface="Verdana" panose="020B0604030504040204" pitchFamily="34" charset="0"/>
                </a:rPr>
                <a:t>Жалдау</a:t>
              </a:r>
              <a:r>
                <a:rPr lang="ru-RU" altLang="ru-RU" sz="1400" i="1" dirty="0">
                  <a:latin typeface="Verdana" panose="020B0604030504040204" pitchFamily="34" charset="0"/>
                </a:rPr>
                <a:t> </a:t>
              </a:r>
              <a:r>
                <a:rPr lang="ru-RU" altLang="ru-RU" sz="1400" i="1" dirty="0" err="1">
                  <a:latin typeface="Verdana" panose="020B0604030504040204" pitchFamily="34" charset="0"/>
                </a:rPr>
                <a:t>ақысы</a:t>
              </a:r>
              <a:endParaRPr lang="ru-RU" altLang="ru-RU" sz="1400" i="1" dirty="0">
                <a:latin typeface="Verdana" panose="020B0604030504040204" pitchFamily="34" charset="0"/>
              </a:endParaRPr>
            </a:p>
            <a:p>
              <a:pPr algn="ctr" eaLnBrk="1" hangingPunct="1"/>
              <a:r>
                <a:rPr lang="kk-KZ" altLang="ru-RU" sz="1400" i="1" dirty="0">
                  <a:latin typeface="Verdana" panose="020B0604030504040204" pitchFamily="34" charset="0"/>
                </a:rPr>
                <a:t>Жарнама</a:t>
              </a:r>
              <a:endParaRPr lang="ru-RU" altLang="ru-RU" sz="1400" i="1" dirty="0">
                <a:latin typeface="Verdana" panose="020B0604030504040204" pitchFamily="34" charset="0"/>
              </a:endParaRPr>
            </a:p>
            <a:p>
              <a:pPr algn="ctr" eaLnBrk="1" hangingPunct="1"/>
              <a:r>
                <a:rPr lang="ru-RU" altLang="ru-RU" sz="1400" i="1" dirty="0" err="1">
                  <a:latin typeface="Verdana" panose="020B0604030504040204" pitchFamily="34" charset="0"/>
                </a:rPr>
                <a:t>Сақтандыру</a:t>
              </a:r>
              <a:endParaRPr lang="ru-RU" altLang="ru-RU" sz="1400" i="1" dirty="0">
                <a:latin typeface="Verdana" panose="020B0604030504040204" pitchFamily="34" charset="0"/>
              </a:endParaRPr>
            </a:p>
            <a:p>
              <a:pPr algn="ctr" eaLnBrk="1" hangingPunct="1"/>
              <a:r>
                <a:rPr lang="ru-RU" altLang="ru-RU" sz="1400" i="1" dirty="0" err="1">
                  <a:latin typeface="Verdana" panose="020B0604030504040204" pitchFamily="34" charset="0"/>
                </a:rPr>
                <a:t>Көлік</a:t>
              </a:r>
              <a:endParaRPr lang="ru-RU" altLang="ru-RU" sz="1400" i="1" dirty="0">
                <a:latin typeface="Verdana" panose="020B0604030504040204" pitchFamily="34" charset="0"/>
              </a:endParaRPr>
            </a:p>
            <a:p>
              <a:pPr algn="ctr" eaLnBrk="1" hangingPunct="1"/>
              <a:r>
                <a:rPr lang="ru-RU" altLang="ru-RU" sz="1400" i="1" dirty="0" err="1">
                  <a:latin typeface="Verdana" panose="020B0604030504040204" pitchFamily="34" charset="0"/>
                </a:rPr>
                <a:t>Кеңселік</a:t>
              </a:r>
              <a:r>
                <a:rPr lang="ru-RU" altLang="ru-RU" sz="1400" i="1" dirty="0">
                  <a:latin typeface="Verdana" panose="020B0604030504040204" pitchFamily="34" charset="0"/>
                </a:rPr>
                <a:t> </a:t>
              </a:r>
              <a:r>
                <a:rPr lang="ru-RU" altLang="ru-RU" sz="1400" i="1" dirty="0" err="1">
                  <a:latin typeface="Verdana" panose="020B0604030504040204" pitchFamily="34" charset="0"/>
                </a:rPr>
                <a:t>тауарлар</a:t>
              </a:r>
              <a:endParaRPr lang="ru-RU" altLang="ru-RU" sz="1400" i="1" dirty="0">
                <a:latin typeface="Verdana" panose="020B0604030504040204" pitchFamily="34" charset="0"/>
              </a:endParaRPr>
            </a:p>
            <a:p>
              <a:pPr algn="ctr" eaLnBrk="1" hangingPunct="1"/>
              <a:r>
                <a:rPr lang="ru-RU" altLang="ru-RU" sz="1400" i="1" dirty="0" err="1">
                  <a:latin typeface="Verdana" panose="020B0604030504040204" pitchFamily="34" charset="0"/>
                </a:rPr>
                <a:t>Кеңсеге</a:t>
              </a:r>
              <a:r>
                <a:rPr lang="ru-RU" altLang="ru-RU" sz="1400" i="1" dirty="0">
                  <a:latin typeface="Verdana" panose="020B0604030504040204" pitchFamily="34" charset="0"/>
                </a:rPr>
                <a:t> </a:t>
              </a:r>
              <a:r>
                <a:rPr lang="ru-RU" altLang="ru-RU" sz="1400" i="1" dirty="0" err="1">
                  <a:latin typeface="Verdana" panose="020B0604030504040204" pitchFamily="34" charset="0"/>
                </a:rPr>
                <a:t>арналған</a:t>
              </a:r>
              <a:r>
                <a:rPr lang="ru-RU" altLang="ru-RU" sz="1400" i="1" dirty="0">
                  <a:latin typeface="Verdana" panose="020B0604030504040204" pitchFamily="34" charset="0"/>
                </a:rPr>
                <a:t> </a:t>
              </a:r>
              <a:r>
                <a:rPr lang="ru-RU" altLang="ru-RU" sz="1400" i="1" dirty="0" err="1">
                  <a:latin typeface="Verdana" panose="020B0604030504040204" pitchFamily="34" charset="0"/>
                </a:rPr>
                <a:t>жиһаз</a:t>
              </a:r>
              <a:endParaRPr lang="ru-RU" altLang="ru-RU" sz="1400" i="1" dirty="0">
                <a:latin typeface="Verdana" panose="020B0604030504040204" pitchFamily="34" charset="0"/>
              </a:endParaRPr>
            </a:p>
            <a:p>
              <a:pPr algn="ctr" eaLnBrk="1" hangingPunct="1"/>
              <a:r>
                <a:rPr lang="ru-RU" altLang="ru-RU" sz="1400" i="1" dirty="0" err="1">
                  <a:latin typeface="Verdana" panose="020B0604030504040204" pitchFamily="34" charset="0"/>
                </a:rPr>
                <a:t>Кеңес</a:t>
              </a:r>
              <a:r>
                <a:rPr lang="ru-RU" altLang="ru-RU" sz="1400" i="1" dirty="0">
                  <a:latin typeface="Verdana" panose="020B0604030504040204" pitchFamily="34" charset="0"/>
                </a:rPr>
                <a:t> беру </a:t>
              </a:r>
              <a:r>
                <a:rPr lang="ru-RU" altLang="ru-RU" sz="1400" i="1" dirty="0" err="1">
                  <a:latin typeface="Verdana" panose="020B0604030504040204" pitchFamily="34" charset="0"/>
                </a:rPr>
                <a:t>қызметтері</a:t>
              </a:r>
              <a:endParaRPr lang="ru-RU" altLang="ru-RU" sz="1400" i="1" dirty="0">
                <a:latin typeface="Verdana" panose="020B0604030504040204" pitchFamily="34" charset="0"/>
              </a:endParaRPr>
            </a:p>
            <a:p>
              <a:pPr algn="ctr" eaLnBrk="1" hangingPunct="1"/>
              <a:r>
                <a:rPr lang="ru-RU" altLang="ru-RU" sz="1400" i="1" dirty="0" err="1">
                  <a:latin typeface="Verdana" panose="020B0604030504040204" pitchFamily="34" charset="0"/>
                </a:rPr>
                <a:t>Қызметкерлерді</a:t>
              </a:r>
              <a:r>
                <a:rPr lang="ru-RU" altLang="ru-RU" sz="1400" i="1" dirty="0">
                  <a:latin typeface="Verdana" panose="020B0604030504040204" pitchFamily="34" charset="0"/>
                </a:rPr>
                <a:t> </a:t>
              </a:r>
              <a:r>
                <a:rPr lang="ru-RU" altLang="ru-RU" sz="1400" i="1" dirty="0" err="1">
                  <a:latin typeface="Verdana" panose="020B0604030504040204" pitchFamily="34" charset="0"/>
                </a:rPr>
                <a:t>оқыту</a:t>
              </a:r>
              <a:endParaRPr lang="ru-RU" altLang="ru-RU" sz="1400" i="1" dirty="0">
                <a:latin typeface="Verdana" panose="020B0604030504040204" pitchFamily="34" charset="0"/>
              </a:endParaRPr>
            </a:p>
            <a:p>
              <a:pPr algn="ctr" eaLnBrk="1" hangingPunct="1"/>
              <a:r>
                <a:rPr lang="ru-RU" altLang="ru-RU" sz="1400" i="1" dirty="0" err="1">
                  <a:latin typeface="Verdana" panose="020B0604030504040204" pitchFamily="34" charset="0"/>
                </a:rPr>
                <a:t>Лицензиялар</a:t>
              </a:r>
              <a:r>
                <a:rPr lang="ru-RU" altLang="ru-RU" sz="1400" i="1" dirty="0">
                  <a:latin typeface="Verdana" panose="020B0604030504040204" pitchFamily="34" charset="0"/>
                </a:rPr>
                <a:t> мен </a:t>
              </a:r>
              <a:r>
                <a:rPr lang="ru-RU" altLang="ru-RU" sz="1400" i="1" dirty="0" err="1">
                  <a:latin typeface="Verdana" panose="020B0604030504040204" pitchFamily="34" charset="0"/>
                </a:rPr>
                <a:t>рұқсатқағаздар</a:t>
              </a:r>
              <a:endParaRPr lang="ru-RU" altLang="ru-RU" sz="1400" i="1" dirty="0">
                <a:latin typeface="Verdana" panose="020B0604030504040204" pitchFamily="34" charset="0"/>
              </a:endParaRPr>
            </a:p>
            <a:p>
              <a:pPr algn="ctr" eaLnBrk="1" hangingPunct="1"/>
              <a:r>
                <a:rPr lang="ru-RU" altLang="ru-RU" sz="1400" i="1" dirty="0">
                  <a:latin typeface="Verdana" panose="020B0604030504040204" pitchFamily="34" charset="0"/>
                </a:rPr>
                <a:t>Амортизация (</a:t>
              </a:r>
              <a:r>
                <a:rPr lang="ru-RU" altLang="ru-RU" sz="1400" i="1" dirty="0" err="1">
                  <a:latin typeface="Verdana" panose="020B0604030504040204" pitchFamily="34" charset="0"/>
                </a:rPr>
                <a:t>тозу</a:t>
              </a:r>
              <a:r>
                <a:rPr lang="ru-RU" altLang="ru-RU" sz="1400" i="1" dirty="0">
                  <a:latin typeface="Verdana" panose="020B0604030504040204" pitchFamily="34" charset="0"/>
                </a:rPr>
                <a:t>)</a:t>
              </a:r>
            </a:p>
            <a:p>
              <a:pPr algn="ctr" eaLnBrk="1" hangingPunct="1"/>
              <a:r>
                <a:rPr lang="ru-RU" altLang="ru-RU" sz="1400" i="1" dirty="0" err="1">
                  <a:latin typeface="Verdana" panose="020B0604030504040204" pitchFamily="34" charset="0"/>
                </a:rPr>
                <a:t>Салықтар</a:t>
              </a:r>
              <a:r>
                <a:rPr lang="ru-RU" altLang="ru-RU" sz="1400" i="1" dirty="0">
                  <a:latin typeface="Verdana" panose="020B0604030504040204" pitchFamily="34" charset="0"/>
                </a:rPr>
                <a:t>, </a:t>
              </a:r>
              <a:r>
                <a:rPr lang="ru-RU" altLang="ru-RU" sz="1400" i="1" dirty="0" err="1">
                  <a:latin typeface="Verdana" panose="020B0604030504040204" pitchFamily="34" charset="0"/>
                </a:rPr>
                <a:t>әлеуметтік</a:t>
              </a:r>
              <a:r>
                <a:rPr lang="ru-RU" altLang="ru-RU" sz="1400" i="1" dirty="0">
                  <a:latin typeface="Verdana" panose="020B0604030504040204" pitchFamily="34" charset="0"/>
                </a:rPr>
                <a:t> </a:t>
              </a:r>
              <a:r>
                <a:rPr lang="ru-RU" altLang="ru-RU" sz="1400" i="1" dirty="0" err="1">
                  <a:latin typeface="Verdana" panose="020B0604030504040204" pitchFamily="34" charset="0"/>
                </a:rPr>
                <a:t>және</a:t>
              </a:r>
              <a:r>
                <a:rPr lang="ru-RU" altLang="ru-RU" sz="1400" i="1" dirty="0">
                  <a:latin typeface="Verdana" panose="020B0604030504040204" pitchFamily="34" charset="0"/>
                </a:rPr>
                <a:t> </a:t>
              </a:r>
              <a:r>
                <a:rPr lang="ru-RU" altLang="ru-RU" sz="1400" i="1" dirty="0" err="1">
                  <a:latin typeface="Verdana" panose="020B0604030504040204" pitchFamily="34" charset="0"/>
                </a:rPr>
                <a:t>зейнетақы</a:t>
              </a:r>
              <a:r>
                <a:rPr lang="ru-RU" altLang="ru-RU" sz="1400" i="1" dirty="0">
                  <a:latin typeface="Verdana" panose="020B0604030504040204" pitchFamily="34" charset="0"/>
                </a:rPr>
                <a:t> </a:t>
              </a:r>
              <a:r>
                <a:rPr lang="ru-RU" altLang="ru-RU" sz="1400" i="1" dirty="0" err="1">
                  <a:latin typeface="Verdana" panose="020B0604030504040204" pitchFamily="34" charset="0"/>
                </a:rPr>
                <a:t>аударымдары</a:t>
              </a:r>
              <a:endParaRPr lang="ru-RU" altLang="ru-RU" sz="1400" i="1" dirty="0">
                <a:latin typeface="Verdana" panose="020B0604030504040204" pitchFamily="34" charset="0"/>
              </a:endParaRPr>
            </a:p>
            <a:p>
              <a:pPr algn="ctr" eaLnBrk="1" hangingPunct="1"/>
              <a:endParaRPr lang="ru-RU" altLang="ru-RU" sz="1400" i="1" dirty="0">
                <a:latin typeface="Verdana" panose="020B0604030504040204" pitchFamily="34" charset="0"/>
              </a:endParaRPr>
            </a:p>
            <a:p>
              <a:pPr eaLnBrk="1" hangingPunct="1"/>
              <a:endParaRPr lang="ru-RU" altLang="ru-RU" sz="1400" i="1" dirty="0">
                <a:latin typeface="Verdana" panose="020B0604030504040204" pitchFamily="34" charset="0"/>
              </a:endParaRPr>
            </a:p>
          </p:txBody>
        </p:sp>
        <p:sp>
          <p:nvSpPr>
            <p:cNvPr id="18440" name="Rectangle 7"/>
            <p:cNvSpPr>
              <a:spLocks noChangeArrowheads="1"/>
            </p:cNvSpPr>
            <p:nvPr/>
          </p:nvSpPr>
          <p:spPr bwMode="auto">
            <a:xfrm>
              <a:off x="5849" y="2393"/>
              <a:ext cx="4860" cy="718"/>
            </a:xfrm>
            <a:prstGeom prst="rect">
              <a:avLst/>
            </a:prstGeom>
            <a:solidFill>
              <a:srgbClr val="CC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400" i="1">
                  <a:latin typeface="Verdana" panose="020B0604030504040204" pitchFamily="34" charset="0"/>
                </a:rPr>
                <a:t>Тауарды сатып алуға жұмсалатын шығын (саудада) </a:t>
              </a:r>
            </a:p>
          </p:txBody>
        </p:sp>
        <p:sp>
          <p:nvSpPr>
            <p:cNvPr id="18441" name="Rectangle 8"/>
            <p:cNvSpPr>
              <a:spLocks noChangeArrowheads="1"/>
            </p:cNvSpPr>
            <p:nvPr/>
          </p:nvSpPr>
          <p:spPr bwMode="auto">
            <a:xfrm>
              <a:off x="5849" y="3474"/>
              <a:ext cx="4860" cy="717"/>
            </a:xfrm>
            <a:prstGeom prst="rect">
              <a:avLst/>
            </a:prstGeom>
            <a:solidFill>
              <a:srgbClr val="CC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400" i="1">
                  <a:latin typeface="Verdana" panose="020B0604030504040204" pitchFamily="34" charset="0"/>
                </a:rPr>
                <a:t>Еңбекақыға жұмсалатын шығын</a:t>
              </a:r>
            </a:p>
          </p:txBody>
        </p:sp>
        <p:sp>
          <p:nvSpPr>
            <p:cNvPr id="18442" name="AutoShape 9"/>
            <p:cNvSpPr>
              <a:spLocks/>
            </p:cNvSpPr>
            <p:nvPr/>
          </p:nvSpPr>
          <p:spPr bwMode="auto">
            <a:xfrm>
              <a:off x="5489" y="1314"/>
              <a:ext cx="360" cy="2880"/>
            </a:xfrm>
            <a:prstGeom prst="leftBrace">
              <a:avLst>
                <a:gd name="adj1" fmla="val 66667"/>
                <a:gd name="adj2" fmla="val 5000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p>
          </p:txBody>
        </p:sp>
        <p:sp>
          <p:nvSpPr>
            <p:cNvPr id="18443" name="AutoShape 10"/>
            <p:cNvSpPr>
              <a:spLocks/>
            </p:cNvSpPr>
            <p:nvPr/>
          </p:nvSpPr>
          <p:spPr bwMode="auto">
            <a:xfrm>
              <a:off x="5489" y="4554"/>
              <a:ext cx="360" cy="3780"/>
            </a:xfrm>
            <a:prstGeom prst="leftBrace">
              <a:avLst>
                <a:gd name="adj1" fmla="val 87500"/>
                <a:gd name="adj2" fmla="val 5000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p>
          </p:txBody>
        </p:sp>
        <p:sp>
          <p:nvSpPr>
            <p:cNvPr id="18444" name="Rectangle 11"/>
            <p:cNvSpPr>
              <a:spLocks noChangeArrowheads="1"/>
            </p:cNvSpPr>
            <p:nvPr/>
          </p:nvSpPr>
          <p:spPr bwMode="auto">
            <a:xfrm>
              <a:off x="3688" y="2394"/>
              <a:ext cx="1799" cy="720"/>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b="1" i="1" dirty="0" err="1">
                  <a:solidFill>
                    <a:srgbClr val="000080"/>
                  </a:solidFill>
                  <a:latin typeface="Times New Roman" panose="02020603050405020304" pitchFamily="18" charset="0"/>
                  <a:cs typeface="Times New Roman" panose="02020603050405020304" pitchFamily="18" charset="0"/>
                </a:rPr>
                <a:t>Тікелей</a:t>
              </a:r>
              <a:r>
                <a:rPr lang="ru-RU" altLang="ru-RU" b="1" i="1" dirty="0">
                  <a:solidFill>
                    <a:srgbClr val="000080"/>
                  </a:solidFill>
                  <a:latin typeface="Times New Roman" panose="02020603050405020304" pitchFamily="18" charset="0"/>
                  <a:cs typeface="Times New Roman" panose="02020603050405020304" pitchFamily="18" charset="0"/>
                </a:rPr>
                <a:t> </a:t>
              </a:r>
              <a:r>
                <a:rPr lang="ru-RU" altLang="ru-RU" b="1" i="1" dirty="0" err="1">
                  <a:solidFill>
                    <a:srgbClr val="000080"/>
                  </a:solidFill>
                  <a:latin typeface="Times New Roman" panose="02020603050405020304" pitchFamily="18" charset="0"/>
                  <a:cs typeface="Times New Roman" panose="02020603050405020304" pitchFamily="18" charset="0"/>
                </a:rPr>
                <a:t>шығындар</a:t>
              </a:r>
              <a:endParaRPr lang="ru-RU" altLang="ru-RU" dirty="0">
                <a:latin typeface="Times New Roman" panose="02020603050405020304" pitchFamily="18" charset="0"/>
                <a:cs typeface="Times New Roman" panose="02020603050405020304" pitchFamily="18" charset="0"/>
              </a:endParaRPr>
            </a:p>
          </p:txBody>
        </p:sp>
        <p:sp>
          <p:nvSpPr>
            <p:cNvPr id="18445" name="Rectangle 12"/>
            <p:cNvSpPr>
              <a:spLocks noChangeArrowheads="1"/>
            </p:cNvSpPr>
            <p:nvPr/>
          </p:nvSpPr>
          <p:spPr bwMode="auto">
            <a:xfrm>
              <a:off x="3688" y="5994"/>
              <a:ext cx="1801" cy="720"/>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b="1" i="1" dirty="0" err="1">
                  <a:solidFill>
                    <a:srgbClr val="000080"/>
                  </a:solidFill>
                  <a:latin typeface="Times New Roman" panose="02020603050405020304" pitchFamily="18" charset="0"/>
                  <a:cs typeface="Times New Roman" panose="02020603050405020304" pitchFamily="18" charset="0"/>
                </a:rPr>
                <a:t>Жанама</a:t>
              </a:r>
              <a:r>
                <a:rPr lang="ru-RU" altLang="ru-RU" b="1" i="1" dirty="0">
                  <a:solidFill>
                    <a:srgbClr val="000080"/>
                  </a:solidFill>
                  <a:latin typeface="Times New Roman" panose="02020603050405020304" pitchFamily="18" charset="0"/>
                  <a:cs typeface="Times New Roman" panose="02020603050405020304" pitchFamily="18" charset="0"/>
                </a:rPr>
                <a:t> </a:t>
              </a:r>
              <a:r>
                <a:rPr lang="ru-RU" altLang="ru-RU" b="1" i="1" dirty="0" err="1">
                  <a:solidFill>
                    <a:srgbClr val="000080"/>
                  </a:solidFill>
                  <a:latin typeface="Times New Roman" panose="02020603050405020304" pitchFamily="18" charset="0"/>
                  <a:cs typeface="Times New Roman" panose="02020603050405020304" pitchFamily="18" charset="0"/>
                </a:rPr>
                <a:t>шығындар</a:t>
              </a:r>
              <a:endParaRPr lang="ru-RU" altLang="ru-RU" dirty="0">
                <a:latin typeface="Times New Roman" panose="02020603050405020304" pitchFamily="18" charset="0"/>
                <a:cs typeface="Times New Roman" panose="02020603050405020304" pitchFamily="18" charset="0"/>
              </a:endParaRPr>
            </a:p>
          </p:txBody>
        </p:sp>
        <p:sp>
          <p:nvSpPr>
            <p:cNvPr id="18446" name="AutoShape 13"/>
            <p:cNvSpPr>
              <a:spLocks/>
            </p:cNvSpPr>
            <p:nvPr/>
          </p:nvSpPr>
          <p:spPr bwMode="auto">
            <a:xfrm>
              <a:off x="3329" y="2574"/>
              <a:ext cx="360" cy="3780"/>
            </a:xfrm>
            <a:prstGeom prst="leftBrace">
              <a:avLst>
                <a:gd name="adj1" fmla="val 87500"/>
                <a:gd name="adj2" fmla="val 5000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p>
          </p:txBody>
        </p:sp>
      </p:grpSp>
    </p:spTree>
    <p:extLst>
      <p:ext uri="{BB962C8B-B14F-4D97-AF65-F5344CB8AC3E}">
        <p14:creationId xmlns:p14="http://schemas.microsoft.com/office/powerpoint/2010/main" val="14789560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normAutofit/>
          </a:bodyPr>
          <a:lstStyle/>
          <a:p>
            <a:pPr algn="ctr" eaLnBrk="1" hangingPunct="1"/>
            <a:r>
              <a:rPr lang="ru-RU" altLang="ru-RU" sz="2000" b="1" i="1" u="sng" dirty="0" err="1" smtClean="0">
                <a:solidFill>
                  <a:srgbClr val="FF3300"/>
                </a:solidFill>
                <a:latin typeface="Times New Roman" panose="02020603050405020304" pitchFamily="18" charset="0"/>
                <a:cs typeface="Times New Roman" panose="02020603050405020304" pitchFamily="18" charset="0"/>
              </a:rPr>
              <a:t>Табыс</a:t>
            </a:r>
            <a:r>
              <a:rPr lang="ru-RU" altLang="ru-RU" sz="2000" b="1" i="1" u="sng" dirty="0" smtClean="0">
                <a:solidFill>
                  <a:srgbClr val="FF3300"/>
                </a:solidFill>
                <a:latin typeface="Times New Roman" panose="02020603050405020304" pitchFamily="18" charset="0"/>
                <a:cs typeface="Times New Roman" panose="02020603050405020304" pitchFamily="18" charset="0"/>
              </a:rPr>
              <a:t> пен </a:t>
            </a:r>
            <a:r>
              <a:rPr lang="ru-RU" altLang="ru-RU" sz="2000" b="1" i="1" u="sng" dirty="0" err="1" smtClean="0">
                <a:solidFill>
                  <a:srgbClr val="FF3300"/>
                </a:solidFill>
                <a:latin typeface="Times New Roman" panose="02020603050405020304" pitchFamily="18" charset="0"/>
                <a:cs typeface="Times New Roman" panose="02020603050405020304" pitchFamily="18" charset="0"/>
              </a:rPr>
              <a:t>шығындар</a:t>
            </a:r>
            <a:r>
              <a:rPr lang="ru-RU" altLang="ru-RU" sz="2000" b="1" i="1" u="sng" dirty="0" smtClean="0">
                <a:solidFill>
                  <a:srgbClr val="FF3300"/>
                </a:solidFill>
                <a:latin typeface="Times New Roman" panose="02020603050405020304" pitchFamily="18" charset="0"/>
                <a:cs typeface="Times New Roman" panose="02020603050405020304" pitchFamily="18" charset="0"/>
              </a:rPr>
              <a:t> </a:t>
            </a:r>
            <a:r>
              <a:rPr lang="ru-RU" altLang="ru-RU" sz="2000" b="1" i="1" u="sng" dirty="0" err="1" smtClean="0">
                <a:solidFill>
                  <a:srgbClr val="FF3300"/>
                </a:solidFill>
                <a:latin typeface="Times New Roman" panose="02020603050405020304" pitchFamily="18" charset="0"/>
                <a:cs typeface="Times New Roman" panose="02020603050405020304" pitchFamily="18" charset="0"/>
              </a:rPr>
              <a:t>жоспары</a:t>
            </a:r>
            <a:endParaRPr lang="ru-RU" altLang="ru-RU" sz="2000" b="1" i="1" u="sng" dirty="0" smtClean="0">
              <a:solidFill>
                <a:srgbClr val="FF3300"/>
              </a:solidFill>
              <a:latin typeface="Times New Roman" panose="02020603050405020304" pitchFamily="18" charset="0"/>
              <a:cs typeface="Times New Roman" panose="02020603050405020304" pitchFamily="18" charset="0"/>
            </a:endParaRPr>
          </a:p>
        </p:txBody>
      </p:sp>
      <p:sp>
        <p:nvSpPr>
          <p:cNvPr id="19460" name="Rectangle 3"/>
          <p:cNvSpPr>
            <a:spLocks noGrp="1" noChangeArrowheads="1"/>
          </p:cNvSpPr>
          <p:nvPr>
            <p:ph type="body" sz="half" idx="1"/>
          </p:nvPr>
        </p:nvSpPr>
        <p:spPr>
          <a:xfrm>
            <a:off x="1046747" y="902369"/>
            <a:ext cx="5943017" cy="5223796"/>
          </a:xfrm>
        </p:spPr>
        <p:txBody>
          <a:bodyPr>
            <a:normAutofit/>
          </a:bodyPr>
          <a:lstStyle/>
          <a:p>
            <a:pPr marL="0" indent="0" eaLnBrk="1" hangingPunct="1">
              <a:buNone/>
            </a:pPr>
            <a:r>
              <a:rPr lang="ru-RU" altLang="ru-RU" sz="2200" b="1" i="1" dirty="0" smtClean="0">
                <a:latin typeface="Times New Roman" panose="02020603050405020304" pitchFamily="18" charset="0"/>
                <a:cs typeface="Times New Roman" panose="02020603050405020304" pitchFamily="18" charset="0"/>
              </a:rPr>
              <a:t>- </a:t>
            </a:r>
            <a:r>
              <a:rPr lang="ru-RU" altLang="ru-RU" sz="1900" b="1" i="1" dirty="0" smtClean="0">
                <a:latin typeface="Times New Roman" panose="02020603050405020304" pitchFamily="18" charset="0"/>
                <a:cs typeface="Times New Roman" panose="02020603050405020304" pitchFamily="18" charset="0"/>
              </a:rPr>
              <a:t>Бизнес </a:t>
            </a:r>
            <a:r>
              <a:rPr lang="ru-RU" altLang="ru-RU" sz="1900" b="1" i="1" dirty="0" err="1">
                <a:latin typeface="Times New Roman" panose="02020603050405020304" pitchFamily="18" charset="0"/>
                <a:cs typeface="Times New Roman" panose="02020603050405020304" pitchFamily="18" charset="0"/>
              </a:rPr>
              <a:t>белгілі</a:t>
            </a:r>
            <a:r>
              <a:rPr lang="ru-RU" altLang="ru-RU" sz="1900" b="1" i="1" dirty="0">
                <a:latin typeface="Times New Roman" panose="02020603050405020304" pitchFamily="18" charset="0"/>
                <a:cs typeface="Times New Roman" panose="02020603050405020304" pitchFamily="18" charset="0"/>
              </a:rPr>
              <a:t> </a:t>
            </a:r>
            <a:r>
              <a:rPr lang="ru-RU" altLang="ru-RU" sz="1900" b="1" i="1" dirty="0" err="1">
                <a:latin typeface="Times New Roman" panose="02020603050405020304" pitchFamily="18" charset="0"/>
                <a:cs typeface="Times New Roman" panose="02020603050405020304" pitchFamily="18" charset="0"/>
              </a:rPr>
              <a:t>бір</a:t>
            </a:r>
            <a:r>
              <a:rPr lang="ru-RU" altLang="ru-RU" sz="1900" b="1" i="1" dirty="0">
                <a:latin typeface="Times New Roman" panose="02020603050405020304" pitchFamily="18" charset="0"/>
                <a:cs typeface="Times New Roman" panose="02020603050405020304" pitchFamily="18" charset="0"/>
              </a:rPr>
              <a:t> </a:t>
            </a:r>
            <a:r>
              <a:rPr lang="ru-RU" altLang="ru-RU" sz="1900" b="1" i="1" dirty="0" err="1">
                <a:latin typeface="Times New Roman" panose="02020603050405020304" pitchFamily="18" charset="0"/>
                <a:cs typeface="Times New Roman" panose="02020603050405020304" pitchFamily="18" charset="0"/>
              </a:rPr>
              <a:t>уақыт</a:t>
            </a:r>
            <a:r>
              <a:rPr lang="ru-RU" altLang="ru-RU" sz="1900" b="1" i="1" dirty="0">
                <a:latin typeface="Times New Roman" panose="02020603050405020304" pitchFamily="18" charset="0"/>
                <a:cs typeface="Times New Roman" panose="02020603050405020304" pitchFamily="18" charset="0"/>
              </a:rPr>
              <a:t> </a:t>
            </a:r>
            <a:r>
              <a:rPr lang="ru-RU" altLang="ru-RU" sz="1900" b="1" i="1" dirty="0" err="1">
                <a:latin typeface="Times New Roman" panose="02020603050405020304" pitchFamily="18" charset="0"/>
                <a:cs typeface="Times New Roman" panose="02020603050405020304" pitchFamily="18" charset="0"/>
              </a:rPr>
              <a:t>бойы</a:t>
            </a:r>
            <a:r>
              <a:rPr lang="ru-RU" altLang="ru-RU" sz="1900" b="1" i="1" dirty="0">
                <a:latin typeface="Times New Roman" panose="02020603050405020304" pitchFamily="18" charset="0"/>
                <a:cs typeface="Times New Roman" panose="02020603050405020304" pitchFamily="18" charset="0"/>
              </a:rPr>
              <a:t> «</a:t>
            </a:r>
            <a:r>
              <a:rPr lang="ru-RU" altLang="ru-RU" sz="1900" b="1" i="1" dirty="0" err="1">
                <a:latin typeface="Times New Roman" panose="02020603050405020304" pitchFamily="18" charset="0"/>
                <a:cs typeface="Times New Roman" panose="02020603050405020304" pitchFamily="18" charset="0"/>
              </a:rPr>
              <a:t>жоспарлы</a:t>
            </a:r>
            <a:r>
              <a:rPr lang="ru-RU" altLang="ru-RU" sz="1900" b="1" i="1" dirty="0">
                <a:latin typeface="Times New Roman" panose="02020603050405020304" pitchFamily="18" charset="0"/>
                <a:cs typeface="Times New Roman" panose="02020603050405020304" pitchFamily="18" charset="0"/>
              </a:rPr>
              <a:t>-</a:t>
            </a:r>
            <a:r>
              <a:rPr lang="kk-KZ" altLang="ru-RU" sz="1900" b="1" i="1" dirty="0">
                <a:latin typeface="Times New Roman" panose="02020603050405020304" pitchFamily="18" charset="0"/>
                <a:cs typeface="Times New Roman" panose="02020603050405020304" pitchFamily="18" charset="0"/>
              </a:rPr>
              <a:t>шығынды</a:t>
            </a:r>
            <a:r>
              <a:rPr lang="ru-RU" altLang="ru-RU" sz="1900" b="1" i="1" dirty="0">
                <a:latin typeface="Times New Roman" panose="02020603050405020304" pitchFamily="18" charset="0"/>
                <a:cs typeface="Times New Roman" panose="02020603050405020304" pitchFamily="18" charset="0"/>
              </a:rPr>
              <a:t>» </a:t>
            </a:r>
            <a:r>
              <a:rPr lang="ru-RU" altLang="ru-RU" sz="1900" b="1" i="1" dirty="0" err="1">
                <a:latin typeface="Times New Roman" panose="02020603050405020304" pitchFamily="18" charset="0"/>
                <a:cs typeface="Times New Roman" panose="02020603050405020304" pitchFamily="18" charset="0"/>
              </a:rPr>
              <a:t>болып</a:t>
            </a:r>
            <a:r>
              <a:rPr lang="ru-RU" altLang="ru-RU" sz="1900" b="1" i="1" dirty="0">
                <a:latin typeface="Times New Roman" panose="02020603050405020304" pitchFamily="18" charset="0"/>
                <a:cs typeface="Times New Roman" panose="02020603050405020304" pitchFamily="18" charset="0"/>
              </a:rPr>
              <a:t> </a:t>
            </a:r>
            <a:r>
              <a:rPr lang="ru-RU" altLang="ru-RU" sz="1900" b="1" i="1" dirty="0" err="1">
                <a:latin typeface="Times New Roman" panose="02020603050405020304" pitchFamily="18" charset="0"/>
                <a:cs typeface="Times New Roman" panose="02020603050405020304" pitchFamily="18" charset="0"/>
              </a:rPr>
              <a:t>отырады</a:t>
            </a:r>
            <a:r>
              <a:rPr lang="ru-RU" altLang="ru-RU" sz="1900" b="1" i="1" dirty="0">
                <a:latin typeface="Times New Roman" panose="02020603050405020304" pitchFamily="18" charset="0"/>
                <a:cs typeface="Times New Roman" panose="02020603050405020304" pitchFamily="18" charset="0"/>
              </a:rPr>
              <a:t>!</a:t>
            </a:r>
          </a:p>
          <a:p>
            <a:pPr marL="0" indent="0" eaLnBrk="1" hangingPunct="1">
              <a:buNone/>
            </a:pPr>
            <a:r>
              <a:rPr lang="ru-RU" altLang="ru-RU" sz="1900" b="1" i="1" dirty="0" smtClean="0">
                <a:latin typeface="Times New Roman" panose="02020603050405020304" pitchFamily="18" charset="0"/>
                <a:cs typeface="Times New Roman" panose="02020603050405020304" pitchFamily="18" charset="0"/>
              </a:rPr>
              <a:t>- «</a:t>
            </a:r>
            <a:r>
              <a:rPr lang="ru-RU" altLang="ru-RU" sz="1900" b="1" i="1" dirty="0" err="1">
                <a:latin typeface="Times New Roman" panose="02020603050405020304" pitchFamily="18" charset="0"/>
                <a:cs typeface="Times New Roman" panose="02020603050405020304" pitchFamily="18" charset="0"/>
              </a:rPr>
              <a:t>Артығымен</a:t>
            </a:r>
            <a:r>
              <a:rPr lang="ru-RU" altLang="ru-RU" sz="1900" b="1" i="1" dirty="0">
                <a:latin typeface="Times New Roman" panose="02020603050405020304" pitchFamily="18" charset="0"/>
                <a:cs typeface="Times New Roman" panose="02020603050405020304" pitchFamily="18" charset="0"/>
              </a:rPr>
              <a:t>» </a:t>
            </a:r>
            <a:r>
              <a:rPr lang="ru-RU" altLang="ru-RU" sz="1900" b="1" i="1" dirty="0" err="1">
                <a:latin typeface="Times New Roman" panose="02020603050405020304" pitchFamily="18" charset="0"/>
                <a:cs typeface="Times New Roman" panose="02020603050405020304" pitchFamily="18" charset="0"/>
              </a:rPr>
              <a:t>және</a:t>
            </a:r>
            <a:r>
              <a:rPr lang="ru-RU" altLang="ru-RU" sz="1900" b="1" i="1" dirty="0">
                <a:latin typeface="Times New Roman" panose="02020603050405020304" pitchFamily="18" charset="0"/>
                <a:cs typeface="Times New Roman" panose="02020603050405020304" pitchFamily="18" charset="0"/>
              </a:rPr>
              <a:t> </a:t>
            </a:r>
            <a:r>
              <a:rPr lang="ru-RU" altLang="ru-RU" sz="1900" b="1" i="1" dirty="0" err="1">
                <a:latin typeface="Times New Roman" panose="02020603050405020304" pitchFamily="18" charset="0"/>
                <a:cs typeface="Times New Roman" panose="02020603050405020304" pitchFamily="18" charset="0"/>
              </a:rPr>
              <a:t>ақиқатқа</a:t>
            </a:r>
            <a:r>
              <a:rPr lang="ru-RU" altLang="ru-RU" sz="1900" b="1" i="1" dirty="0">
                <a:latin typeface="Times New Roman" panose="02020603050405020304" pitchFamily="18" charset="0"/>
                <a:cs typeface="Times New Roman" panose="02020603050405020304" pitchFamily="18" charset="0"/>
              </a:rPr>
              <a:t> </a:t>
            </a:r>
            <a:r>
              <a:rPr lang="ru-RU" altLang="ru-RU" sz="1900" b="1" i="1" dirty="0" err="1">
                <a:latin typeface="Times New Roman" panose="02020603050405020304" pitchFamily="18" charset="0"/>
                <a:cs typeface="Times New Roman" panose="02020603050405020304" pitchFamily="18" charset="0"/>
              </a:rPr>
              <a:t>сәйкес</a:t>
            </a:r>
            <a:r>
              <a:rPr lang="ru-RU" altLang="ru-RU" sz="1900" b="1" i="1" dirty="0">
                <a:latin typeface="Times New Roman" panose="02020603050405020304" pitchFamily="18" charset="0"/>
                <a:cs typeface="Times New Roman" panose="02020603050405020304" pitchFamily="18" charset="0"/>
              </a:rPr>
              <a:t> </a:t>
            </a:r>
            <a:r>
              <a:rPr lang="ru-RU" altLang="ru-RU" sz="1900" b="1" i="1" dirty="0" err="1">
                <a:latin typeface="Times New Roman" panose="02020603050405020304" pitchFamily="18" charset="0"/>
                <a:cs typeface="Times New Roman" panose="02020603050405020304" pitchFamily="18" charset="0"/>
              </a:rPr>
              <a:t>жоспарлаңыз</a:t>
            </a:r>
            <a:r>
              <a:rPr lang="ru-RU" altLang="ru-RU" sz="1900" b="1" i="1" dirty="0">
                <a:latin typeface="Times New Roman" panose="02020603050405020304" pitchFamily="18" charset="0"/>
                <a:cs typeface="Times New Roman" panose="02020603050405020304" pitchFamily="18" charset="0"/>
              </a:rPr>
              <a:t>!</a:t>
            </a:r>
          </a:p>
          <a:p>
            <a:pPr marL="0" indent="0" eaLnBrk="1" hangingPunct="1">
              <a:buNone/>
            </a:pPr>
            <a:r>
              <a:rPr lang="ru-RU" altLang="ru-RU" sz="1900" b="1" i="1" dirty="0" smtClean="0">
                <a:latin typeface="Times New Roman" panose="02020603050405020304" pitchFamily="18" charset="0"/>
                <a:cs typeface="Times New Roman" panose="02020603050405020304" pitchFamily="18" charset="0"/>
              </a:rPr>
              <a:t>- </a:t>
            </a:r>
            <a:r>
              <a:rPr lang="ru-RU" altLang="ru-RU" sz="1900" b="1" i="1" dirty="0" err="1" smtClean="0">
                <a:latin typeface="Times New Roman" panose="02020603050405020304" pitchFamily="18" charset="0"/>
                <a:cs typeface="Times New Roman" panose="02020603050405020304" pitchFamily="18" charset="0"/>
              </a:rPr>
              <a:t>Орын</a:t>
            </a:r>
            <a:r>
              <a:rPr lang="ru-RU" altLang="ru-RU" sz="1900" b="1" i="1" dirty="0" smtClean="0">
                <a:latin typeface="Times New Roman" panose="02020603050405020304" pitchFamily="18" charset="0"/>
                <a:cs typeface="Times New Roman" panose="02020603050405020304" pitchFamily="18" charset="0"/>
              </a:rPr>
              <a:t> </a:t>
            </a:r>
            <a:r>
              <a:rPr lang="ru-RU" altLang="ru-RU" sz="1900" b="1" i="1" dirty="0" err="1">
                <a:latin typeface="Times New Roman" panose="02020603050405020304" pitchFamily="18" charset="0"/>
                <a:cs typeface="Times New Roman" panose="02020603050405020304" pitchFamily="18" charset="0"/>
              </a:rPr>
              <a:t>алуы</a:t>
            </a:r>
            <a:r>
              <a:rPr lang="ru-RU" altLang="ru-RU" sz="1900" b="1" i="1" dirty="0">
                <a:latin typeface="Times New Roman" panose="02020603050405020304" pitchFamily="18" charset="0"/>
                <a:cs typeface="Times New Roman" panose="02020603050405020304" pitchFamily="18" charset="0"/>
              </a:rPr>
              <a:t> </a:t>
            </a:r>
            <a:r>
              <a:rPr lang="ru-RU" altLang="ru-RU" sz="1900" b="1" i="1" dirty="0" err="1">
                <a:latin typeface="Times New Roman" panose="02020603050405020304" pitchFamily="18" charset="0"/>
                <a:cs typeface="Times New Roman" panose="02020603050405020304" pitchFamily="18" charset="0"/>
              </a:rPr>
              <a:t>мүмкін</a:t>
            </a:r>
            <a:r>
              <a:rPr lang="ru-RU" altLang="ru-RU" sz="1900" b="1" i="1" dirty="0">
                <a:latin typeface="Times New Roman" panose="02020603050405020304" pitchFamily="18" charset="0"/>
                <a:cs typeface="Times New Roman" panose="02020603050405020304" pitchFamily="18" charset="0"/>
              </a:rPr>
              <a:t> </a:t>
            </a:r>
            <a:r>
              <a:rPr lang="ru-RU" altLang="ru-RU" sz="1900" b="1" i="1" dirty="0" err="1">
                <a:latin typeface="Times New Roman" panose="02020603050405020304" pitchFamily="18" charset="0"/>
                <a:cs typeface="Times New Roman" panose="02020603050405020304" pitchFamily="18" charset="0"/>
              </a:rPr>
              <a:t>шығындарды</a:t>
            </a:r>
            <a:r>
              <a:rPr lang="ru-RU" altLang="ru-RU" sz="1900" b="1" i="1" dirty="0">
                <a:latin typeface="Times New Roman" panose="02020603050405020304" pitchFamily="18" charset="0"/>
                <a:cs typeface="Times New Roman" panose="02020603050405020304" pitchFamily="18" charset="0"/>
              </a:rPr>
              <a:t> </a:t>
            </a:r>
            <a:r>
              <a:rPr lang="ru-RU" altLang="ru-RU" sz="1900" b="1" i="1" dirty="0" err="1">
                <a:latin typeface="Times New Roman" panose="02020603050405020304" pitchFamily="18" charset="0"/>
                <a:cs typeface="Times New Roman" panose="02020603050405020304" pitchFamily="18" charset="0"/>
              </a:rPr>
              <a:t>ескеріп</a:t>
            </a:r>
            <a:r>
              <a:rPr lang="ru-RU" altLang="ru-RU" sz="1900" b="1" i="1" dirty="0">
                <a:latin typeface="Times New Roman" panose="02020603050405020304" pitchFamily="18" charset="0"/>
                <a:cs typeface="Times New Roman" panose="02020603050405020304" pitchFamily="18" charset="0"/>
              </a:rPr>
              <a:t> </a:t>
            </a:r>
            <a:r>
              <a:rPr lang="ru-RU" altLang="ru-RU" sz="1900" b="1" i="1" dirty="0" err="1">
                <a:latin typeface="Times New Roman" panose="02020603050405020304" pitchFamily="18" charset="0"/>
                <a:cs typeface="Times New Roman" panose="02020603050405020304" pitchFamily="18" charset="0"/>
              </a:rPr>
              <a:t>отырыңыз</a:t>
            </a:r>
            <a:r>
              <a:rPr lang="ru-RU" altLang="ru-RU" sz="1900" b="1" i="1" dirty="0">
                <a:latin typeface="Times New Roman" panose="02020603050405020304" pitchFamily="18" charset="0"/>
                <a:cs typeface="Times New Roman" panose="02020603050405020304" pitchFamily="18" charset="0"/>
              </a:rPr>
              <a:t>!</a:t>
            </a:r>
          </a:p>
          <a:p>
            <a:pPr marL="0" indent="0" eaLnBrk="1" hangingPunct="1">
              <a:buNone/>
            </a:pPr>
            <a:r>
              <a:rPr lang="kk-KZ" altLang="ru-RU" sz="1900" b="1" i="1" dirty="0" smtClean="0">
                <a:latin typeface="Times New Roman" panose="02020603050405020304" pitchFamily="18" charset="0"/>
                <a:cs typeface="Times New Roman" panose="02020603050405020304" pitchFamily="18" charset="0"/>
              </a:rPr>
              <a:t>- Үлкен </a:t>
            </a:r>
            <a:r>
              <a:rPr lang="kk-KZ" altLang="ru-RU" sz="1900" b="1" i="1" dirty="0">
                <a:latin typeface="Times New Roman" panose="02020603050405020304" pitchFamily="18" charset="0"/>
                <a:cs typeface="Times New Roman" panose="02020603050405020304" pitchFamily="18" charset="0"/>
              </a:rPr>
              <a:t>көлемдегі сатылулар </a:t>
            </a:r>
            <a:r>
              <a:rPr lang="ru-RU" altLang="ru-RU" sz="1900" b="1" i="1" dirty="0" err="1">
                <a:latin typeface="Times New Roman" panose="02020603050405020304" pitchFamily="18" charset="0"/>
                <a:cs typeface="Times New Roman" panose="02020603050405020304" pitchFamily="18" charset="0"/>
              </a:rPr>
              <a:t>алғашқы</a:t>
            </a:r>
            <a:r>
              <a:rPr lang="ru-RU" altLang="ru-RU" sz="1900" b="1" i="1" dirty="0">
                <a:latin typeface="Times New Roman" panose="02020603050405020304" pitchFamily="18" charset="0"/>
                <a:cs typeface="Times New Roman" panose="02020603050405020304" pitchFamily="18" charset="0"/>
              </a:rPr>
              <a:t> </a:t>
            </a:r>
            <a:r>
              <a:rPr lang="ru-RU" altLang="ru-RU" sz="1900" b="1" i="1" dirty="0" err="1">
                <a:latin typeface="Times New Roman" panose="02020603050405020304" pitchFamily="18" charset="0"/>
                <a:cs typeface="Times New Roman" panose="02020603050405020304" pitchFamily="18" charset="0"/>
              </a:rPr>
              <a:t>күннен</a:t>
            </a:r>
            <a:r>
              <a:rPr lang="ru-RU" altLang="ru-RU" sz="1900" b="1" i="1" dirty="0">
                <a:latin typeface="Times New Roman" panose="02020603050405020304" pitchFamily="18" charset="0"/>
                <a:cs typeface="Times New Roman" panose="02020603050405020304" pitchFamily="18" charset="0"/>
              </a:rPr>
              <a:t>-а</a:t>
            </a:r>
            <a:r>
              <a:rPr lang="kk-KZ" altLang="ru-RU" sz="1900" b="1" i="1" dirty="0">
                <a:latin typeface="Times New Roman" panose="02020603050405020304" pitchFamily="18" charset="0"/>
                <a:cs typeface="Times New Roman" panose="02020603050405020304" pitchFamily="18" charset="0"/>
              </a:rPr>
              <a:t>қ болады деп ойламаңыз</a:t>
            </a:r>
            <a:r>
              <a:rPr lang="ru-RU" altLang="ru-RU" sz="1900" b="1" i="1" dirty="0">
                <a:latin typeface="Times New Roman" panose="02020603050405020304" pitchFamily="18" charset="0"/>
                <a:cs typeface="Times New Roman" panose="02020603050405020304" pitchFamily="18" charset="0"/>
              </a:rPr>
              <a:t>!</a:t>
            </a:r>
          </a:p>
        </p:txBody>
      </p:sp>
      <p:pic>
        <p:nvPicPr>
          <p:cNvPr id="19461" name="Picture 4" descr="испуганный"/>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7116764" y="1194969"/>
            <a:ext cx="3311525" cy="4147051"/>
          </a:xfrm>
          <a:noFill/>
        </p:spPr>
      </p:pic>
    </p:spTree>
    <p:extLst>
      <p:ext uri="{BB962C8B-B14F-4D97-AF65-F5344CB8AC3E}">
        <p14:creationId xmlns:p14="http://schemas.microsoft.com/office/powerpoint/2010/main" val="18429564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normAutofit/>
          </a:bodyPr>
          <a:lstStyle/>
          <a:p>
            <a:pPr algn="ctr" eaLnBrk="1" hangingPunct="1"/>
            <a:r>
              <a:rPr lang="ru-RU" altLang="ru-RU" sz="2800" b="1" i="1" u="sng" dirty="0" err="1">
                <a:solidFill>
                  <a:srgbClr val="FF3300"/>
                </a:solidFill>
                <a:latin typeface="Times New Roman" panose="02020603050405020304" pitchFamily="18" charset="0"/>
                <a:cs typeface="Times New Roman" panose="02020603050405020304" pitchFamily="18" charset="0"/>
              </a:rPr>
              <a:t>Табыс</a:t>
            </a:r>
            <a:r>
              <a:rPr lang="ru-RU" altLang="ru-RU" sz="2800" b="1" i="1" u="sng" dirty="0">
                <a:solidFill>
                  <a:srgbClr val="FF3300"/>
                </a:solidFill>
                <a:latin typeface="Times New Roman" panose="02020603050405020304" pitchFamily="18" charset="0"/>
                <a:cs typeface="Times New Roman" panose="02020603050405020304" pitchFamily="18" charset="0"/>
              </a:rPr>
              <a:t> пен </a:t>
            </a:r>
            <a:r>
              <a:rPr lang="ru-RU" altLang="ru-RU" sz="2800" b="1" i="1" u="sng" dirty="0" err="1">
                <a:solidFill>
                  <a:srgbClr val="FF3300"/>
                </a:solidFill>
                <a:latin typeface="Times New Roman" panose="02020603050405020304" pitchFamily="18" charset="0"/>
                <a:cs typeface="Times New Roman" panose="02020603050405020304" pitchFamily="18" charset="0"/>
              </a:rPr>
              <a:t>шығындардың</a:t>
            </a:r>
            <a:r>
              <a:rPr lang="ru-RU" altLang="ru-RU" sz="2800" b="1" i="1" u="sng" dirty="0">
                <a:solidFill>
                  <a:srgbClr val="FF3300"/>
                </a:solidFill>
                <a:latin typeface="Times New Roman" panose="02020603050405020304" pitchFamily="18" charset="0"/>
                <a:cs typeface="Times New Roman" panose="02020603050405020304" pitchFamily="18" charset="0"/>
              </a:rPr>
              <a:t> </a:t>
            </a:r>
            <a:r>
              <a:rPr lang="ru-RU" altLang="ru-RU" sz="2800" b="1" i="1" u="sng" dirty="0" err="1">
                <a:solidFill>
                  <a:srgbClr val="FF3300"/>
                </a:solidFill>
                <a:latin typeface="Times New Roman" panose="02020603050405020304" pitchFamily="18" charset="0"/>
                <a:cs typeface="Times New Roman" panose="02020603050405020304" pitchFamily="18" charset="0"/>
              </a:rPr>
              <a:t>үлгілік</a:t>
            </a:r>
            <a:r>
              <a:rPr lang="ru-RU" altLang="ru-RU" sz="2800" b="1" i="1" u="sng" dirty="0">
                <a:solidFill>
                  <a:srgbClr val="FF3300"/>
                </a:solidFill>
                <a:latin typeface="Times New Roman" panose="02020603050405020304" pitchFamily="18" charset="0"/>
                <a:cs typeface="Times New Roman" panose="02020603050405020304" pitchFamily="18" charset="0"/>
              </a:rPr>
              <a:t> </a:t>
            </a:r>
            <a:r>
              <a:rPr lang="ru-RU" altLang="ru-RU" sz="2800" b="1" i="1" u="sng" dirty="0" err="1">
                <a:solidFill>
                  <a:srgbClr val="FF3300"/>
                </a:solidFill>
                <a:latin typeface="Times New Roman" panose="02020603050405020304" pitchFamily="18" charset="0"/>
                <a:cs typeface="Times New Roman" panose="02020603050405020304" pitchFamily="18" charset="0"/>
              </a:rPr>
              <a:t>жоспары</a:t>
            </a:r>
            <a:endParaRPr lang="ru-RU" altLang="ru-RU" sz="2800" b="1" i="1" u="sng" dirty="0">
              <a:solidFill>
                <a:srgbClr val="FF3300"/>
              </a:solidFill>
              <a:latin typeface="Times New Roman" panose="02020603050405020304" pitchFamily="18" charset="0"/>
              <a:cs typeface="Times New Roman" panose="02020603050405020304" pitchFamily="18" charset="0"/>
            </a:endParaRPr>
          </a:p>
        </p:txBody>
      </p:sp>
      <p:graphicFrame>
        <p:nvGraphicFramePr>
          <p:cNvPr id="43011" name="Group 3"/>
          <p:cNvGraphicFramePr>
            <a:graphicFrameLocks noGrp="1"/>
          </p:cNvGraphicFramePr>
          <p:nvPr>
            <p:ph type="tbl" idx="1"/>
            <p:extLst>
              <p:ext uri="{D42A27DB-BD31-4B8C-83A1-F6EECF244321}">
                <p14:modId xmlns:p14="http://schemas.microsoft.com/office/powerpoint/2010/main" val="1963635529"/>
              </p:ext>
            </p:extLst>
          </p:nvPr>
        </p:nvGraphicFramePr>
        <p:xfrm>
          <a:off x="1118937" y="1417636"/>
          <a:ext cx="9769642" cy="4748218"/>
        </p:xfrm>
        <a:graphic>
          <a:graphicData uri="http://schemas.openxmlformats.org/drawingml/2006/table">
            <a:tbl>
              <a:tblPr/>
              <a:tblGrid>
                <a:gridCol w="769916"/>
                <a:gridCol w="3318938"/>
                <a:gridCol w="1892953"/>
                <a:gridCol w="1902601"/>
                <a:gridCol w="1885234"/>
              </a:tblGrid>
              <a:tr h="322811">
                <a:tc rowSpan="2">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 </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err="1" smtClean="0">
                          <a:ln>
                            <a:noFill/>
                          </a:ln>
                          <a:solidFill>
                            <a:schemeClr val="tx1"/>
                          </a:solidFill>
                          <a:effectLst/>
                          <a:latin typeface="Times New Roman" pitchFamily="18" charset="0"/>
                          <a:cs typeface="Times New Roman" pitchFamily="18" charset="0"/>
                        </a:rPr>
                        <a:t>Қаңтар</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err="1" smtClean="0">
                          <a:ln>
                            <a:noFill/>
                          </a:ln>
                          <a:solidFill>
                            <a:schemeClr val="tx1"/>
                          </a:solidFill>
                          <a:effectLst/>
                          <a:latin typeface="Times New Roman" pitchFamily="18" charset="0"/>
                          <a:cs typeface="Times New Roman" pitchFamily="18" charset="0"/>
                        </a:rPr>
                        <a:t>Ақпан</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err="1" smtClean="0">
                          <a:ln>
                            <a:noFill/>
                          </a:ln>
                          <a:solidFill>
                            <a:schemeClr val="tx1"/>
                          </a:solidFill>
                          <a:effectLst/>
                          <a:latin typeface="Times New Roman" pitchFamily="18" charset="0"/>
                          <a:cs typeface="Times New Roman" pitchFamily="18" charset="0"/>
                        </a:rPr>
                        <a:t>Наурыз</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1102">
                <a:tc vMerge="1">
                  <a:txBody>
                    <a:bodyPr/>
                    <a:lstStyle/>
                    <a:p>
                      <a:endParaRPr lang="ru-RU"/>
                    </a:p>
                  </a:txBody>
                  <a:tcPr/>
                </a:tc>
                <a:tc vMerge="1">
                  <a:txBody>
                    <a:bodyPr/>
                    <a:lstStyle/>
                    <a:p>
                      <a:endParaRPr lang="ru-RU"/>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err="1" smtClean="0">
                          <a:ln>
                            <a:noFill/>
                          </a:ln>
                          <a:solidFill>
                            <a:schemeClr val="tx1"/>
                          </a:solidFill>
                          <a:effectLst/>
                          <a:latin typeface="Times New Roman" pitchFamily="18" charset="0"/>
                          <a:cs typeface="Times New Roman" pitchFamily="18" charset="0"/>
                        </a:rPr>
                        <a:t>(теңге</a:t>
                      </a: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err="1" smtClean="0">
                          <a:ln>
                            <a:noFill/>
                          </a:ln>
                          <a:solidFill>
                            <a:schemeClr val="tx1"/>
                          </a:solidFill>
                          <a:effectLst/>
                          <a:latin typeface="Times New Roman" pitchFamily="18" charset="0"/>
                          <a:cs typeface="Times New Roman" pitchFamily="18" charset="0"/>
                        </a:rPr>
                        <a:t>(теңге</a:t>
                      </a: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err="1" smtClean="0">
                          <a:ln>
                            <a:noFill/>
                          </a:ln>
                          <a:solidFill>
                            <a:schemeClr val="tx1"/>
                          </a:solidFill>
                          <a:effectLst/>
                          <a:latin typeface="Times New Roman" pitchFamily="18" charset="0"/>
                          <a:cs typeface="Times New Roman" pitchFamily="18" charset="0"/>
                        </a:rPr>
                        <a:t>(теңге</a:t>
                      </a: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2811">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1" i="1"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1" i="1" u="none" strike="noStrike" cap="none" normalizeH="0" baseline="0" dirty="0" err="1" smtClean="0">
                          <a:ln>
                            <a:noFill/>
                          </a:ln>
                          <a:solidFill>
                            <a:schemeClr val="tx1"/>
                          </a:solidFill>
                          <a:effectLst/>
                          <a:latin typeface="Times New Roman" pitchFamily="18" charset="0"/>
                          <a:cs typeface="Times New Roman" pitchFamily="18" charset="0"/>
                        </a:rPr>
                        <a:t>Табыс</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 </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 </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 </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r>
              <a:tr h="481653">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1.1.</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err="1" smtClean="0">
                          <a:ln>
                            <a:noFill/>
                          </a:ln>
                          <a:solidFill>
                            <a:schemeClr val="tx1"/>
                          </a:solidFill>
                          <a:effectLst/>
                          <a:latin typeface="Times New Roman" pitchFamily="18" charset="0"/>
                          <a:cs typeface="Times New Roman" pitchFamily="18" charset="0"/>
                        </a:rPr>
                        <a:t>Тауарды</a:t>
                      </a: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300" b="0" i="0" u="none" strike="noStrike" cap="none" normalizeH="0" baseline="0" dirty="0" err="1" smtClean="0">
                          <a:ln>
                            <a:noFill/>
                          </a:ln>
                          <a:solidFill>
                            <a:schemeClr val="tx1"/>
                          </a:solidFill>
                          <a:effectLst/>
                          <a:latin typeface="Times New Roman" pitchFamily="18" charset="0"/>
                          <a:cs typeface="Times New Roman" pitchFamily="18" charset="0"/>
                        </a:rPr>
                        <a:t>сатудан</a:t>
                      </a: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300" b="0" i="0" u="none" strike="noStrike" cap="none" normalizeH="0" baseline="0" dirty="0" err="1" smtClean="0">
                          <a:ln>
                            <a:noFill/>
                          </a:ln>
                          <a:solidFill>
                            <a:schemeClr val="tx1"/>
                          </a:solidFill>
                          <a:effectLst/>
                          <a:latin typeface="Times New Roman" pitchFamily="18" charset="0"/>
                          <a:cs typeface="Times New Roman" pitchFamily="18" charset="0"/>
                        </a:rPr>
                        <a:t>түскен табыс</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300 000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400 000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500 000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2811">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 </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1" i="1" u="none" strike="noStrike" cap="none" normalizeH="0" baseline="0" dirty="0" err="1" smtClean="0">
                          <a:ln>
                            <a:noFill/>
                          </a:ln>
                          <a:solidFill>
                            <a:schemeClr val="tx1"/>
                          </a:solidFill>
                          <a:effectLst/>
                          <a:latin typeface="Times New Roman" pitchFamily="18" charset="0"/>
                          <a:cs typeface="Times New Roman" pitchFamily="18" charset="0"/>
                        </a:rPr>
                        <a:t>Табыстың жиыны</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1" i="1" u="none" strike="noStrike" cap="none" normalizeH="0" baseline="0" smtClean="0">
                          <a:ln>
                            <a:noFill/>
                          </a:ln>
                          <a:solidFill>
                            <a:schemeClr val="tx1"/>
                          </a:solidFill>
                          <a:effectLst/>
                          <a:latin typeface="Times New Roman" pitchFamily="18" charset="0"/>
                          <a:cs typeface="Times New Roman" pitchFamily="18" charset="0"/>
                        </a:rPr>
                        <a:t>300 000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1" i="1" u="none" strike="noStrike" cap="none" normalizeH="0" baseline="0" smtClean="0">
                          <a:ln>
                            <a:noFill/>
                          </a:ln>
                          <a:solidFill>
                            <a:schemeClr val="tx1"/>
                          </a:solidFill>
                          <a:effectLst/>
                          <a:latin typeface="Times New Roman" pitchFamily="18" charset="0"/>
                          <a:cs typeface="Times New Roman" pitchFamily="18" charset="0"/>
                        </a:rPr>
                        <a:t>400 000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1" i="1" u="none" strike="noStrike" cap="none" normalizeH="0" baseline="0" smtClean="0">
                          <a:ln>
                            <a:noFill/>
                          </a:ln>
                          <a:solidFill>
                            <a:schemeClr val="tx1"/>
                          </a:solidFill>
                          <a:effectLst/>
                          <a:latin typeface="Times New Roman" pitchFamily="18" charset="0"/>
                          <a:cs typeface="Times New Roman" pitchFamily="18" charset="0"/>
                        </a:rPr>
                        <a:t>500 000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2811">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1" i="1"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1" i="1" u="none" strike="noStrike" cap="none" normalizeH="0" baseline="0" dirty="0" err="1" smtClean="0">
                          <a:ln>
                            <a:noFill/>
                          </a:ln>
                          <a:solidFill>
                            <a:schemeClr val="tx1"/>
                          </a:solidFill>
                          <a:effectLst/>
                          <a:latin typeface="Times New Roman" pitchFamily="18" charset="0"/>
                          <a:cs typeface="Times New Roman" pitchFamily="18" charset="0"/>
                        </a:rPr>
                        <a:t>Шығын</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1" i="1" u="none" strike="noStrike" cap="none" normalizeH="0" baseline="0" smtClean="0">
                          <a:ln>
                            <a:noFill/>
                          </a:ln>
                          <a:solidFill>
                            <a:schemeClr val="tx1"/>
                          </a:solidFill>
                          <a:effectLst/>
                          <a:latin typeface="Times New Roman" pitchFamily="18" charset="0"/>
                          <a:cs typeface="Times New Roman" pitchFamily="18" charset="0"/>
                        </a:rPr>
                        <a:t> </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1" i="1" u="none" strike="noStrike" cap="none" normalizeH="0" baseline="0" smtClean="0">
                          <a:ln>
                            <a:noFill/>
                          </a:ln>
                          <a:solidFill>
                            <a:schemeClr val="tx1"/>
                          </a:solidFill>
                          <a:effectLst/>
                          <a:latin typeface="Times New Roman" pitchFamily="18" charset="0"/>
                          <a:cs typeface="Times New Roman" pitchFamily="18" charset="0"/>
                        </a:rPr>
                        <a:t> </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1" i="1" u="none" strike="noStrike" cap="none" normalizeH="0" baseline="0" smtClean="0">
                          <a:ln>
                            <a:noFill/>
                          </a:ln>
                          <a:solidFill>
                            <a:schemeClr val="tx1"/>
                          </a:solidFill>
                          <a:effectLst/>
                          <a:latin typeface="Times New Roman" pitchFamily="18" charset="0"/>
                          <a:cs typeface="Times New Roman" pitchFamily="18" charset="0"/>
                        </a:rPr>
                        <a:t> </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1102">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2.1.</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err="1" smtClean="0">
                          <a:ln>
                            <a:noFill/>
                          </a:ln>
                          <a:solidFill>
                            <a:schemeClr val="tx1"/>
                          </a:solidFill>
                          <a:effectLst/>
                          <a:latin typeface="Times New Roman" pitchFamily="18" charset="0"/>
                          <a:cs typeface="Times New Roman" pitchFamily="18" charset="0"/>
                        </a:rPr>
                        <a:t>Материалдарға жұмсалған шығын</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100 000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120 000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140 000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2811">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2.2.</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err="1" smtClean="0">
                          <a:ln>
                            <a:noFill/>
                          </a:ln>
                          <a:solidFill>
                            <a:schemeClr val="tx1"/>
                          </a:solidFill>
                          <a:effectLst/>
                          <a:latin typeface="Times New Roman" pitchFamily="18" charset="0"/>
                          <a:cs typeface="Times New Roman" pitchFamily="18" charset="0"/>
                        </a:rPr>
                        <a:t>Еңбекақы</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80 000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80000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80 000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1102">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2.3.</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err="1" smtClean="0">
                          <a:ln>
                            <a:noFill/>
                          </a:ln>
                          <a:solidFill>
                            <a:schemeClr val="tx1"/>
                          </a:solidFill>
                          <a:effectLst/>
                          <a:latin typeface="Times New Roman" pitchFamily="18" charset="0"/>
                          <a:cs typeface="Times New Roman" pitchFamily="18" charset="0"/>
                        </a:rPr>
                        <a:t>Панажайды</a:t>
                      </a: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300" b="0" i="0" u="none" strike="noStrike" cap="none" normalizeH="0" baseline="0" dirty="0" err="1" smtClean="0">
                          <a:ln>
                            <a:noFill/>
                          </a:ln>
                          <a:solidFill>
                            <a:schemeClr val="tx1"/>
                          </a:solidFill>
                          <a:effectLst/>
                          <a:latin typeface="Times New Roman" pitchFamily="18" charset="0"/>
                          <a:cs typeface="Times New Roman" pitchFamily="18" charset="0"/>
                        </a:rPr>
                        <a:t>жалға алу</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50 000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50 000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50 000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2811">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2.4.</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err="1" smtClean="0">
                          <a:ln>
                            <a:noFill/>
                          </a:ln>
                          <a:solidFill>
                            <a:schemeClr val="tx1"/>
                          </a:solidFill>
                          <a:effectLst/>
                          <a:latin typeface="Times New Roman" pitchFamily="18" charset="0"/>
                          <a:cs typeface="Times New Roman" pitchFamily="18" charset="0"/>
                        </a:rPr>
                        <a:t>Коммуналдық қызметтер</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35 000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38 000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40 000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1102">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2.5.</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err="1" smtClean="0">
                          <a:ln>
                            <a:noFill/>
                          </a:ln>
                          <a:solidFill>
                            <a:schemeClr val="tx1"/>
                          </a:solidFill>
                          <a:effectLst/>
                          <a:latin typeface="Times New Roman" pitchFamily="18" charset="0"/>
                          <a:cs typeface="Times New Roman" pitchFamily="18" charset="0"/>
                        </a:rPr>
                        <a:t>Сақтандыру</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5 000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5 000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5 000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2811">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2.6.</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err="1" smtClean="0">
                          <a:ln>
                            <a:noFill/>
                          </a:ln>
                          <a:solidFill>
                            <a:schemeClr val="tx1"/>
                          </a:solidFill>
                          <a:effectLst/>
                          <a:latin typeface="Times New Roman" pitchFamily="18" charset="0"/>
                          <a:cs typeface="Times New Roman" pitchFamily="18" charset="0"/>
                        </a:rPr>
                        <a:t>Несие</a:t>
                      </a: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300" b="0" i="0" u="none" strike="noStrike" cap="none" normalizeH="0" baseline="0" dirty="0" err="1" smtClean="0">
                          <a:ln>
                            <a:noFill/>
                          </a:ln>
                          <a:solidFill>
                            <a:schemeClr val="tx1"/>
                          </a:solidFill>
                          <a:effectLst/>
                          <a:latin typeface="Times New Roman" pitchFamily="18" charset="0"/>
                          <a:cs typeface="Times New Roman" pitchFamily="18" charset="0"/>
                        </a:rPr>
                        <a:t>бойынша</a:t>
                      </a: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300" b="0" i="0" u="none" strike="noStrike" cap="none" normalizeH="0" baseline="0" dirty="0" err="1" smtClean="0">
                          <a:ln>
                            <a:noFill/>
                          </a:ln>
                          <a:solidFill>
                            <a:schemeClr val="tx1"/>
                          </a:solidFill>
                          <a:effectLst/>
                          <a:latin typeface="Times New Roman" pitchFamily="18" charset="0"/>
                          <a:cs typeface="Times New Roman" pitchFamily="18" charset="0"/>
                        </a:rPr>
                        <a:t>пайыздар</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65 000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65 000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65 000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1102">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 </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1" i="1" u="none" strike="noStrike" cap="none" normalizeH="0" baseline="0" dirty="0" err="1" smtClean="0">
                          <a:ln>
                            <a:noFill/>
                          </a:ln>
                          <a:solidFill>
                            <a:schemeClr val="tx1"/>
                          </a:solidFill>
                          <a:effectLst/>
                          <a:latin typeface="Times New Roman" pitchFamily="18" charset="0"/>
                          <a:cs typeface="Times New Roman" pitchFamily="18" charset="0"/>
                        </a:rPr>
                        <a:t>Шығынның жиыны</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1" i="1" u="none" strike="noStrike" cap="none" normalizeH="0" baseline="0" smtClean="0">
                          <a:ln>
                            <a:noFill/>
                          </a:ln>
                          <a:solidFill>
                            <a:schemeClr val="tx1"/>
                          </a:solidFill>
                          <a:effectLst/>
                          <a:latin typeface="Times New Roman" pitchFamily="18" charset="0"/>
                          <a:cs typeface="Times New Roman" pitchFamily="18" charset="0"/>
                        </a:rPr>
                        <a:t>335000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1" i="1" u="none" strike="noStrike" cap="none" normalizeH="0" baseline="0" smtClean="0">
                          <a:ln>
                            <a:noFill/>
                          </a:ln>
                          <a:solidFill>
                            <a:schemeClr val="tx1"/>
                          </a:solidFill>
                          <a:effectLst/>
                          <a:latin typeface="Times New Roman" pitchFamily="18" charset="0"/>
                          <a:cs typeface="Times New Roman" pitchFamily="18" charset="0"/>
                        </a:rPr>
                        <a:t>358 000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1" i="1" u="none" strike="noStrike" cap="none" normalizeH="0" baseline="0" smtClean="0">
                          <a:ln>
                            <a:noFill/>
                          </a:ln>
                          <a:solidFill>
                            <a:schemeClr val="tx1"/>
                          </a:solidFill>
                          <a:effectLst/>
                          <a:latin typeface="Times New Roman" pitchFamily="18" charset="0"/>
                          <a:cs typeface="Times New Roman" pitchFamily="18" charset="0"/>
                        </a:rPr>
                        <a:t>380000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0137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 </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ru-RU" sz="1300" b="1" i="1" u="none" strike="noStrike" cap="none" normalizeH="0" baseline="0" dirty="0" smtClean="0">
                          <a:ln>
                            <a:noFill/>
                          </a:ln>
                          <a:solidFill>
                            <a:schemeClr val="tx1"/>
                          </a:solidFill>
                          <a:effectLst/>
                          <a:latin typeface="Times New Roman" pitchFamily="18" charset="0"/>
                          <a:cs typeface="Times New Roman" pitchFamily="18" charset="0"/>
                        </a:rPr>
                        <a:t>Таза </a:t>
                      </a:r>
                      <a:r>
                        <a:rPr kumimoji="0" lang="ru-RU" sz="1300" b="1" i="1" u="none" strike="noStrike" cap="none" normalizeH="0" baseline="0" dirty="0" err="1" smtClean="0">
                          <a:ln>
                            <a:noFill/>
                          </a:ln>
                          <a:solidFill>
                            <a:schemeClr val="tx1"/>
                          </a:solidFill>
                          <a:effectLst/>
                          <a:latin typeface="Times New Roman" pitchFamily="18" charset="0"/>
                          <a:cs typeface="Times New Roman" pitchFamily="18" charset="0"/>
                        </a:rPr>
                        <a:t>пайда</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1" i="1" u="none" strike="noStrike" cap="none" normalizeH="0" baseline="0" smtClean="0">
                          <a:ln>
                            <a:noFill/>
                          </a:ln>
                          <a:solidFill>
                            <a:schemeClr val="tx1"/>
                          </a:solidFill>
                          <a:effectLst/>
                          <a:latin typeface="Times New Roman" pitchFamily="18" charset="0"/>
                          <a:cs typeface="Times New Roman" pitchFamily="18" charset="0"/>
                        </a:rPr>
                        <a:t>-35 000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1" i="1" u="none" strike="noStrike" cap="none" normalizeH="0" baseline="0" smtClean="0">
                          <a:ln>
                            <a:noFill/>
                          </a:ln>
                          <a:solidFill>
                            <a:schemeClr val="tx1"/>
                          </a:solidFill>
                          <a:effectLst/>
                          <a:latin typeface="Times New Roman" pitchFamily="18" charset="0"/>
                          <a:cs typeface="Times New Roman" pitchFamily="18" charset="0"/>
                        </a:rPr>
                        <a:t>42 000</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300" b="1" i="1" u="none" strike="noStrike" cap="none" normalizeH="0" baseline="0" dirty="0" smtClean="0">
                          <a:ln>
                            <a:noFill/>
                          </a:ln>
                          <a:solidFill>
                            <a:schemeClr val="tx1"/>
                          </a:solidFill>
                          <a:effectLst/>
                          <a:latin typeface="Times New Roman" pitchFamily="18" charset="0"/>
                          <a:cs typeface="Times New Roman" pitchFamily="18" charset="0"/>
                        </a:rPr>
                        <a:t>120 000</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r>
            </a:tbl>
          </a:graphicData>
        </a:graphic>
      </p:graphicFrame>
    </p:spTree>
    <p:extLst>
      <p:ext uri="{BB962C8B-B14F-4D97-AF65-F5344CB8AC3E}">
        <p14:creationId xmlns:p14="http://schemas.microsoft.com/office/powerpoint/2010/main" val="15120580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685800" y="0"/>
            <a:ext cx="10396882" cy="1151965"/>
          </a:xfrm>
        </p:spPr>
        <p:txBody>
          <a:bodyPr>
            <a:normAutofit/>
          </a:bodyPr>
          <a:lstStyle/>
          <a:p>
            <a:pPr algn="ctr" eaLnBrk="1" hangingPunct="1"/>
            <a:r>
              <a:rPr lang="ru-RU" altLang="ru-RU" sz="2800" b="1" i="1" u="sng" dirty="0" err="1" smtClean="0">
                <a:solidFill>
                  <a:srgbClr val="FF3300"/>
                </a:solidFill>
                <a:latin typeface="Times New Roman" panose="02020603050405020304" pitchFamily="18" charset="0"/>
                <a:cs typeface="Times New Roman" panose="02020603050405020304" pitchFamily="18" charset="0"/>
              </a:rPr>
              <a:t>Бухгалтерлік</a:t>
            </a:r>
            <a:r>
              <a:rPr lang="ru-RU" altLang="ru-RU" sz="2800" b="1" i="1" u="sng" dirty="0" smtClean="0">
                <a:solidFill>
                  <a:srgbClr val="FF3300"/>
                </a:solidFill>
                <a:latin typeface="Times New Roman" panose="02020603050405020304" pitchFamily="18" charset="0"/>
                <a:cs typeface="Times New Roman" panose="02020603050405020304" pitchFamily="18" charset="0"/>
              </a:rPr>
              <a:t> </a:t>
            </a:r>
            <a:r>
              <a:rPr lang="ru-RU" altLang="ru-RU" sz="2800" b="1" i="1" u="sng" dirty="0" err="1" smtClean="0">
                <a:solidFill>
                  <a:srgbClr val="FF3300"/>
                </a:solidFill>
                <a:latin typeface="Times New Roman" panose="02020603050405020304" pitchFamily="18" charset="0"/>
                <a:cs typeface="Times New Roman" panose="02020603050405020304" pitchFamily="18" charset="0"/>
              </a:rPr>
              <a:t>есеп</a:t>
            </a:r>
            <a:endParaRPr lang="ru-RU" altLang="ru-RU" sz="2800" i="1" u="sng" dirty="0" smtClean="0">
              <a:latin typeface="Times New Roman" panose="02020603050405020304" pitchFamily="18" charset="0"/>
              <a:cs typeface="Times New Roman" panose="02020603050405020304" pitchFamily="18" charset="0"/>
            </a:endParaRPr>
          </a:p>
        </p:txBody>
      </p:sp>
      <p:sp>
        <p:nvSpPr>
          <p:cNvPr id="22532" name="Rectangle 3"/>
          <p:cNvSpPr>
            <a:spLocks noGrp="1" noChangeArrowheads="1"/>
          </p:cNvSpPr>
          <p:nvPr>
            <p:ph sz="quarter" idx="13"/>
          </p:nvPr>
        </p:nvSpPr>
        <p:spPr>
          <a:xfrm>
            <a:off x="685800" y="1151966"/>
            <a:ext cx="10394707" cy="4222620"/>
          </a:xfrm>
        </p:spPr>
        <p:txBody>
          <a:bodyPr>
            <a:normAutofit/>
          </a:bodyPr>
          <a:lstStyle/>
          <a:p>
            <a:pPr eaLnBrk="1" hangingPunct="1">
              <a:lnSpc>
                <a:spcPct val="80000"/>
              </a:lnSpc>
              <a:buFontTx/>
              <a:buNone/>
            </a:pPr>
            <a:r>
              <a:rPr lang="ru-RU" altLang="ru-RU" sz="2600" b="1" i="1" dirty="0" err="1">
                <a:latin typeface="Times New Roman" panose="02020603050405020304" pitchFamily="18" charset="0"/>
                <a:cs typeface="Times New Roman" panose="02020603050405020304" pitchFamily="18" charset="0"/>
              </a:rPr>
              <a:t>Кәсіпорында</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ақшаға</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қатысты</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операциялардың</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барлығын</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есепке</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алып</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және</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тіркеп</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отыру</a:t>
            </a:r>
            <a:endParaRPr lang="ru-RU" altLang="ru-RU" sz="2600" b="1" i="1" dirty="0">
              <a:latin typeface="Times New Roman" panose="02020603050405020304" pitchFamily="18" charset="0"/>
              <a:cs typeface="Times New Roman" panose="02020603050405020304" pitchFamily="18" charset="0"/>
            </a:endParaRPr>
          </a:p>
          <a:p>
            <a:pPr eaLnBrk="1" hangingPunct="1">
              <a:lnSpc>
                <a:spcPct val="80000"/>
              </a:lnSpc>
              <a:buFontTx/>
              <a:buNone/>
            </a:pPr>
            <a:r>
              <a:rPr lang="ru-RU" altLang="ru-RU" sz="2600" b="1" i="1" dirty="0" err="1">
                <a:latin typeface="Times New Roman" panose="02020603050405020304" pitchFamily="18" charset="0"/>
                <a:cs typeface="Times New Roman" panose="02020603050405020304" pitchFamily="18" charset="0"/>
              </a:rPr>
              <a:t>Бухгалтерлік</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есептің</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нәтижесіне</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күнтізбелік</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жылдың</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соңына</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жасалатын</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Баланстық</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есеп</a:t>
            </a:r>
            <a:r>
              <a:rPr lang="ru-RU" altLang="ru-RU" sz="2600" b="1" i="1" dirty="0">
                <a:latin typeface="Times New Roman" panose="02020603050405020304" pitchFamily="18" charset="0"/>
                <a:cs typeface="Times New Roman" panose="02020603050405020304" pitchFamily="18" charset="0"/>
              </a:rPr>
              <a:t> беру </a:t>
            </a:r>
            <a:r>
              <a:rPr lang="ru-RU" altLang="ru-RU" sz="2600" b="1" i="1" dirty="0" err="1">
                <a:latin typeface="Times New Roman" panose="02020603050405020304" pitchFamily="18" charset="0"/>
                <a:cs typeface="Times New Roman" panose="02020603050405020304" pitchFamily="18" charset="0"/>
              </a:rPr>
              <a:t>жатады</a:t>
            </a:r>
            <a:endParaRPr lang="ru-RU" altLang="ru-RU" sz="2600" b="1" i="1" dirty="0">
              <a:latin typeface="Times New Roman" panose="02020603050405020304" pitchFamily="18" charset="0"/>
              <a:cs typeface="Times New Roman" panose="02020603050405020304" pitchFamily="18" charset="0"/>
            </a:endParaRPr>
          </a:p>
          <a:p>
            <a:pPr algn="just" eaLnBrk="1" hangingPunct="1">
              <a:lnSpc>
                <a:spcPct val="80000"/>
              </a:lnSpc>
              <a:buFontTx/>
              <a:buNone/>
            </a:pPr>
            <a:r>
              <a:rPr lang="ru-RU" altLang="ru-RU" sz="2600" b="1" i="1" dirty="0" err="1">
                <a:latin typeface="Times New Roman" panose="02020603050405020304" pitchFamily="18" charset="0"/>
                <a:cs typeface="Times New Roman" panose="02020603050405020304" pitchFamily="18" charset="0"/>
              </a:rPr>
              <a:t>Баланстың</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оң</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жақ</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бөлігінде</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қаржылық</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құралдардың</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көздері</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ескеріледі</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Бұл</a:t>
            </a:r>
            <a:r>
              <a:rPr lang="ru-RU" altLang="ru-RU" sz="2600" b="1" i="1" dirty="0">
                <a:latin typeface="Times New Roman" panose="02020603050405020304" pitchFamily="18" charset="0"/>
                <a:cs typeface="Times New Roman" panose="02020603050405020304" pitchFamily="18" charset="0"/>
              </a:rPr>
              <a:t> </a:t>
            </a:r>
            <a:r>
              <a:rPr lang="ru-RU" altLang="ru-RU" sz="2600" b="1" i="1" u="sng" dirty="0">
                <a:solidFill>
                  <a:srgbClr val="FF3300"/>
                </a:solidFill>
                <a:latin typeface="Times New Roman" panose="02020603050405020304" pitchFamily="18" charset="0"/>
                <a:cs typeface="Times New Roman" panose="02020603050405020304" pitchFamily="18" charset="0"/>
              </a:rPr>
              <a:t>пассив</a:t>
            </a:r>
          </a:p>
          <a:p>
            <a:pPr eaLnBrk="1" hangingPunct="1">
              <a:lnSpc>
                <a:spcPct val="80000"/>
              </a:lnSpc>
              <a:buFontTx/>
              <a:buNone/>
            </a:pPr>
            <a:r>
              <a:rPr lang="ru-RU" altLang="ru-RU" sz="2600" b="1" i="1" dirty="0" err="1">
                <a:latin typeface="Times New Roman" panose="02020603050405020304" pitchFamily="18" charset="0"/>
                <a:cs typeface="Times New Roman" panose="02020603050405020304" pitchFamily="18" charset="0"/>
              </a:rPr>
              <a:t>Баланстың</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сол</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жақ</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бөлігінде</a:t>
            </a:r>
            <a:r>
              <a:rPr lang="ru-RU" altLang="ru-RU" sz="2600" b="1" i="1" dirty="0">
                <a:latin typeface="Times New Roman" panose="02020603050405020304" pitchFamily="18" charset="0"/>
                <a:cs typeface="Times New Roman" panose="02020603050405020304" pitchFamily="18" charset="0"/>
              </a:rPr>
              <a:t> </a:t>
            </a:r>
            <a:r>
              <a:rPr lang="kk-KZ" altLang="ru-RU" sz="2600" b="1" i="1" dirty="0">
                <a:latin typeface="Times New Roman" panose="02020603050405020304" pitchFamily="18" charset="0"/>
                <a:cs typeface="Times New Roman" panose="02020603050405020304" pitchFamily="18" charset="0"/>
              </a:rPr>
              <a:t>қаржылық құралдардың жұмсалу баптары ескеріледі</a:t>
            </a:r>
            <a:r>
              <a:rPr lang="ru-RU" altLang="ru-RU" sz="2600" b="1" i="1" dirty="0">
                <a:latin typeface="Times New Roman" panose="02020603050405020304" pitchFamily="18" charset="0"/>
                <a:cs typeface="Times New Roman" panose="02020603050405020304" pitchFamily="18" charset="0"/>
              </a:rPr>
              <a:t>. </a:t>
            </a:r>
            <a:r>
              <a:rPr lang="ru-RU" altLang="ru-RU" sz="2600" b="1" i="1" dirty="0" err="1">
                <a:latin typeface="Times New Roman" panose="02020603050405020304" pitchFamily="18" charset="0"/>
                <a:cs typeface="Times New Roman" panose="02020603050405020304" pitchFamily="18" charset="0"/>
              </a:rPr>
              <a:t>Бұл</a:t>
            </a:r>
            <a:r>
              <a:rPr lang="ru-RU" altLang="ru-RU" sz="2600" b="1" i="1" dirty="0">
                <a:latin typeface="Times New Roman" panose="02020603050405020304" pitchFamily="18" charset="0"/>
                <a:cs typeface="Times New Roman" panose="02020603050405020304" pitchFamily="18" charset="0"/>
              </a:rPr>
              <a:t> </a:t>
            </a:r>
            <a:r>
              <a:rPr lang="ru-RU" altLang="ru-RU" sz="2600" b="1" i="1" u="sng" dirty="0">
                <a:solidFill>
                  <a:srgbClr val="FF3300"/>
                </a:solidFill>
                <a:latin typeface="Times New Roman" panose="02020603050405020304" pitchFamily="18" charset="0"/>
                <a:cs typeface="Times New Roman" panose="02020603050405020304" pitchFamily="18" charset="0"/>
              </a:rPr>
              <a:t>актив</a:t>
            </a:r>
          </a:p>
          <a:p>
            <a:pPr eaLnBrk="1" hangingPunct="1">
              <a:lnSpc>
                <a:spcPct val="80000"/>
              </a:lnSpc>
              <a:buFontTx/>
              <a:buNone/>
            </a:pPr>
            <a:endParaRPr lang="ru-RU" altLang="ru-RU" sz="2600" b="1" i="1" u="sng" dirty="0">
              <a:solidFill>
                <a:srgbClr val="FF33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41666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algn="ctr" eaLnBrk="1" hangingPunct="1"/>
            <a:r>
              <a:rPr lang="ru-RU" altLang="ru-RU" b="1" i="1" u="sng" dirty="0" err="1" smtClean="0">
                <a:solidFill>
                  <a:srgbClr val="FF0000"/>
                </a:solidFill>
              </a:rPr>
              <a:t>Баланстық</a:t>
            </a:r>
            <a:r>
              <a:rPr lang="ru-RU" altLang="ru-RU" b="1" i="1" u="sng" dirty="0" smtClean="0">
                <a:solidFill>
                  <a:srgbClr val="FF0000"/>
                </a:solidFill>
              </a:rPr>
              <a:t> </a:t>
            </a:r>
            <a:r>
              <a:rPr lang="ru-RU" altLang="ru-RU" b="1" i="1" u="sng" dirty="0" err="1" smtClean="0">
                <a:solidFill>
                  <a:srgbClr val="FF0000"/>
                </a:solidFill>
              </a:rPr>
              <a:t>есеп</a:t>
            </a:r>
            <a:r>
              <a:rPr lang="ru-RU" altLang="ru-RU" b="1" i="1" u="sng" dirty="0" smtClean="0">
                <a:solidFill>
                  <a:srgbClr val="FF0000"/>
                </a:solidFill>
              </a:rPr>
              <a:t> беру</a:t>
            </a:r>
          </a:p>
        </p:txBody>
      </p:sp>
      <p:graphicFrame>
        <p:nvGraphicFramePr>
          <p:cNvPr id="47124" name="Group 20"/>
          <p:cNvGraphicFramePr>
            <a:graphicFrameLocks noGrp="1"/>
          </p:cNvGraphicFramePr>
          <p:nvPr>
            <p:ph type="tbl" idx="1"/>
            <p:extLst>
              <p:ext uri="{D42A27DB-BD31-4B8C-83A1-F6EECF244321}">
                <p14:modId xmlns:p14="http://schemas.microsoft.com/office/powerpoint/2010/main" val="565009072"/>
              </p:ext>
            </p:extLst>
          </p:nvPr>
        </p:nvGraphicFramePr>
        <p:xfrm>
          <a:off x="1981200" y="1600200"/>
          <a:ext cx="8229600" cy="4267200"/>
        </p:xfrm>
        <a:graphic>
          <a:graphicData uri="http://schemas.openxmlformats.org/drawingml/2006/table">
            <a:tbl>
              <a:tblPr/>
              <a:tblGrid>
                <a:gridCol w="4114800"/>
                <a:gridCol w="4114800"/>
              </a:tblGrid>
              <a:tr h="1066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800" b="1" i="1"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Актив</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800" b="1" i="1"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Пассив</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FF"/>
                    </a:solidFill>
                  </a:tcPr>
                </a:tc>
              </a:tr>
              <a:tr h="1066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1"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Негізгі</a:t>
                      </a:r>
                      <a:r>
                        <a:rPr kumimoji="0" lang="ru-RU"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sz="2800" b="1"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құралдар</a:t>
                      </a:r>
                      <a:endParaRPr kumimoji="0" lang="ru-RU"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1"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Меншікті</a:t>
                      </a:r>
                      <a:r>
                        <a:rPr kumimoji="0" lang="ru-RU"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капитал</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66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1"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Айналымдық </a:t>
                      </a:r>
                      <a:r>
                        <a:rPr kumimoji="0" lang="ru-RU"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капитал</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1"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Қарыздық </a:t>
                      </a:r>
                      <a:r>
                        <a:rPr kumimoji="0" lang="ru-RU"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капитал</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66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800" b="1" i="0" u="none" strike="noStrike" cap="none" normalizeH="0" baseline="0" dirty="0" err="1" smtClean="0">
                          <a:ln>
                            <a:noFill/>
                          </a:ln>
                          <a:solidFill>
                            <a:srgbClr val="FF3300"/>
                          </a:solidFill>
                          <a:effectLst/>
                          <a:latin typeface="Times New Roman" panose="02020603050405020304" pitchFamily="18" charset="0"/>
                          <a:cs typeface="Times New Roman" panose="02020603050405020304" pitchFamily="18" charset="0"/>
                        </a:rPr>
                        <a:t>Бізге</a:t>
                      </a:r>
                      <a:r>
                        <a:rPr kumimoji="0" lang="ru-RU" sz="2800" b="1" i="0" u="none" strike="noStrike" cap="none" normalizeH="0" baseline="0" dirty="0" smtClean="0">
                          <a:ln>
                            <a:noFill/>
                          </a:ln>
                          <a:solidFill>
                            <a:srgbClr val="FF3300"/>
                          </a:solidFill>
                          <a:effectLst/>
                          <a:latin typeface="Times New Roman" panose="02020603050405020304" pitchFamily="18" charset="0"/>
                          <a:cs typeface="Times New Roman" panose="02020603050405020304" pitchFamily="18" charset="0"/>
                        </a:rPr>
                        <a:t> </a:t>
                      </a:r>
                      <a:r>
                        <a:rPr kumimoji="0" lang="ru-RU" sz="2800" b="1" i="0" u="none" strike="noStrike" cap="none" normalizeH="0" baseline="0" dirty="0" err="1" smtClean="0">
                          <a:ln>
                            <a:noFill/>
                          </a:ln>
                          <a:solidFill>
                            <a:srgbClr val="FF3300"/>
                          </a:solidFill>
                          <a:effectLst/>
                          <a:latin typeface="Times New Roman" panose="02020603050405020304" pitchFamily="18" charset="0"/>
                          <a:cs typeface="Times New Roman" panose="02020603050405020304" pitchFamily="18" charset="0"/>
                        </a:rPr>
                        <a:t>тиесілі</a:t>
                      </a:r>
                      <a:r>
                        <a:rPr kumimoji="0" lang="ru-RU" sz="2800" b="1" i="0" u="none" strike="noStrike" cap="none" normalizeH="0" baseline="0" dirty="0" smtClean="0">
                          <a:ln>
                            <a:noFill/>
                          </a:ln>
                          <a:solidFill>
                            <a:srgbClr val="FF3300"/>
                          </a:solidFill>
                          <a:effectLst/>
                          <a:latin typeface="Times New Roman" panose="02020603050405020304" pitchFamily="18" charset="0"/>
                          <a:cs typeface="Times New Roman" panose="02020603050405020304" pitchFamily="18" charset="0"/>
                        </a:rPr>
                        <a:t> </a:t>
                      </a:r>
                      <a:r>
                        <a:rPr kumimoji="0" lang="ru-RU" sz="2800" b="1" i="0" u="none" strike="noStrike" cap="none" normalizeH="0" baseline="0" dirty="0" err="1" smtClean="0">
                          <a:ln>
                            <a:noFill/>
                          </a:ln>
                          <a:solidFill>
                            <a:srgbClr val="FF3300"/>
                          </a:solidFill>
                          <a:effectLst/>
                          <a:latin typeface="Times New Roman" panose="02020603050405020304" pitchFamily="18" charset="0"/>
                          <a:cs typeface="Times New Roman" panose="02020603050405020304" pitchFamily="18" charset="0"/>
                        </a:rPr>
                        <a:t>бөлік</a:t>
                      </a:r>
                      <a:endParaRPr kumimoji="0" lang="ru-RU" sz="2800" b="1" i="0" u="none" strike="noStrike" cap="none" normalizeH="0" baseline="0" dirty="0" smtClean="0">
                        <a:ln>
                          <a:noFill/>
                        </a:ln>
                        <a:solidFill>
                          <a:srgbClr val="FF3300"/>
                        </a:solidFill>
                        <a:effectLst/>
                        <a:latin typeface="Times New Roman" panose="02020603050405020304" pitchFamily="18" charset="0"/>
                        <a:cs typeface="Times New Roman" panose="02020603050405020304"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800" b="1" i="0" u="none" strike="noStrike" cap="none" normalizeH="0" baseline="0" dirty="0" err="1" smtClean="0">
                          <a:ln>
                            <a:noFill/>
                          </a:ln>
                          <a:solidFill>
                            <a:srgbClr val="FF3300"/>
                          </a:solidFill>
                          <a:effectLst/>
                          <a:latin typeface="Times New Roman" panose="02020603050405020304" pitchFamily="18" charset="0"/>
                          <a:cs typeface="Times New Roman" panose="02020603050405020304" pitchFamily="18" charset="0"/>
                        </a:rPr>
                        <a:t>Біз</a:t>
                      </a:r>
                      <a:r>
                        <a:rPr kumimoji="0" lang="ru-RU" sz="2800" b="1" i="0" u="none" strike="noStrike" cap="none" normalizeH="0" baseline="0" dirty="0" smtClean="0">
                          <a:ln>
                            <a:noFill/>
                          </a:ln>
                          <a:solidFill>
                            <a:srgbClr val="FF3300"/>
                          </a:solidFill>
                          <a:effectLst/>
                          <a:latin typeface="Times New Roman" panose="02020603050405020304" pitchFamily="18" charset="0"/>
                          <a:cs typeface="Times New Roman" panose="02020603050405020304" pitchFamily="18" charset="0"/>
                        </a:rPr>
                        <a:t> </a:t>
                      </a:r>
                      <a:r>
                        <a:rPr kumimoji="0" lang="ru-RU" sz="2800" b="1" i="0" u="none" strike="noStrike" cap="none" normalizeH="0" baseline="0" dirty="0" err="1" smtClean="0">
                          <a:ln>
                            <a:noFill/>
                          </a:ln>
                          <a:solidFill>
                            <a:srgbClr val="FF3300"/>
                          </a:solidFill>
                          <a:effectLst/>
                          <a:latin typeface="Times New Roman" panose="02020603050405020304" pitchFamily="18" charset="0"/>
                          <a:cs typeface="Times New Roman" panose="02020603050405020304" pitchFamily="18" charset="0"/>
                        </a:rPr>
                        <a:t>төлеуге тиіс</a:t>
                      </a:r>
                      <a:r>
                        <a:rPr kumimoji="0" lang="ru-RU" sz="2800" b="1" i="0" u="none" strike="noStrike" cap="none" normalizeH="0" baseline="0" dirty="0" smtClean="0">
                          <a:ln>
                            <a:noFill/>
                          </a:ln>
                          <a:solidFill>
                            <a:srgbClr val="FF3300"/>
                          </a:solidFill>
                          <a:effectLst/>
                          <a:latin typeface="Times New Roman" panose="02020603050405020304" pitchFamily="18" charset="0"/>
                          <a:cs typeface="Times New Roman" panose="02020603050405020304" pitchFamily="18" charset="0"/>
                        </a:rPr>
                        <a:t> </a:t>
                      </a:r>
                      <a:r>
                        <a:rPr kumimoji="0" lang="ru-RU" sz="2800" b="1" i="0" u="none" strike="noStrike" cap="none" normalizeH="0" baseline="0" dirty="0" err="1" smtClean="0">
                          <a:ln>
                            <a:noFill/>
                          </a:ln>
                          <a:solidFill>
                            <a:srgbClr val="FF3300"/>
                          </a:solidFill>
                          <a:effectLst/>
                          <a:latin typeface="Times New Roman" panose="02020603050405020304" pitchFamily="18" charset="0"/>
                          <a:cs typeface="Times New Roman" panose="02020603050405020304" pitchFamily="18" charset="0"/>
                        </a:rPr>
                        <a:t>бөлік</a:t>
                      </a:r>
                      <a:endParaRPr kumimoji="0" lang="ru-RU" sz="2800" b="1" i="0" u="none" strike="noStrike" cap="none" normalizeH="0" baseline="0" dirty="0" smtClean="0">
                        <a:ln>
                          <a:noFill/>
                        </a:ln>
                        <a:solidFill>
                          <a:srgbClr val="FF3300"/>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0497900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85800" y="336884"/>
            <a:ext cx="10394707" cy="5037701"/>
          </a:xfrm>
        </p:spPr>
        <p:txBody>
          <a:bodyPr>
            <a:normAutofit/>
          </a:bodyPr>
          <a:lstStyle/>
          <a:p>
            <a:pPr marL="0" indent="0" algn="ctr">
              <a:buNone/>
            </a:pPr>
            <a:r>
              <a:rPr lang="kk-KZ" sz="3200" b="1" i="1" u="sng"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Зейін қойып тыңдағандарыңа рахмет!</a:t>
            </a:r>
            <a:endParaRPr lang="ru-RU" sz="3200" b="1" i="1" u="sng"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957148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Главное мероприятие">
  <a:themeElements>
    <a:clrScheme name="Главное мероприятие">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Главное мероприятие">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лавное мероприятие">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TM04033927[[fn=Главное мероприятие]]</Template>
  <TotalTime>45</TotalTime>
  <Words>517</Words>
  <Application>Microsoft Office PowerPoint</Application>
  <PresentationFormat>Широкоэкранный</PresentationFormat>
  <Paragraphs>163</Paragraphs>
  <Slides>14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14</vt:i4>
      </vt:variant>
    </vt:vector>
  </HeadingPairs>
  <TitlesOfParts>
    <vt:vector size="20" baseType="lpstr">
      <vt:lpstr>Arial</vt:lpstr>
      <vt:lpstr>Impact</vt:lpstr>
      <vt:lpstr>KZ Times New Roman</vt:lpstr>
      <vt:lpstr>Times New Roman</vt:lpstr>
      <vt:lpstr>Verdana</vt:lpstr>
      <vt:lpstr>Главное мероприятие</vt:lpstr>
      <vt:lpstr>Дәріс тақырыбы:</vt:lpstr>
      <vt:lpstr>Қарастырылатын сұрақтар:</vt:lpstr>
      <vt:lpstr>Презентация PowerPoint</vt:lpstr>
      <vt:lpstr>Презентация PowerPoint</vt:lpstr>
      <vt:lpstr>Презентация PowerPoint</vt:lpstr>
      <vt:lpstr>4.Қаржылық жоспарлау</vt:lpstr>
      <vt:lpstr>Презентация PowerPoint</vt:lpstr>
      <vt:lpstr>Пайда – бизнесті құрудағы мақсат</vt:lpstr>
      <vt:lpstr>Презентация PowerPoint</vt:lpstr>
      <vt:lpstr>Табыс пен шығындар жоспары</vt:lpstr>
      <vt:lpstr>Табыс пен шығындардың үлгілік жоспары</vt:lpstr>
      <vt:lpstr>Бухгалтерлік есеп</vt:lpstr>
      <vt:lpstr>Баланстық есеп беру</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тақырыбы:</dc:title>
  <dc:creator>Пользователь Windows</dc:creator>
  <cp:lastModifiedBy>Пользователь Windows</cp:lastModifiedBy>
  <cp:revision>7</cp:revision>
  <dcterms:created xsi:type="dcterms:W3CDTF">2020-03-31T14:44:21Z</dcterms:created>
  <dcterms:modified xsi:type="dcterms:W3CDTF">2020-03-31T15:29:53Z</dcterms:modified>
</cp:coreProperties>
</file>